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419" r:id="rId2"/>
    <p:sldId id="354" r:id="rId3"/>
    <p:sldId id="355" r:id="rId4"/>
    <p:sldId id="357" r:id="rId5"/>
    <p:sldId id="394" r:id="rId6"/>
    <p:sldId id="425" r:id="rId7"/>
    <p:sldId id="395" r:id="rId8"/>
    <p:sldId id="396" r:id="rId9"/>
    <p:sldId id="397" r:id="rId10"/>
    <p:sldId id="398" r:id="rId11"/>
    <p:sldId id="399" r:id="rId12"/>
    <p:sldId id="401" r:id="rId13"/>
    <p:sldId id="400" r:id="rId14"/>
    <p:sldId id="278" r:id="rId15"/>
    <p:sldId id="277" r:id="rId16"/>
    <p:sldId id="281" r:id="rId17"/>
    <p:sldId id="279" r:id="rId18"/>
    <p:sldId id="280" r:id="rId19"/>
    <p:sldId id="282" r:id="rId20"/>
    <p:sldId id="418" r:id="rId21"/>
    <p:sldId id="402" r:id="rId22"/>
    <p:sldId id="403" r:id="rId23"/>
    <p:sldId id="426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22" r:id="rId37"/>
    <p:sldId id="348" r:id="rId38"/>
    <p:sldId id="421" r:id="rId39"/>
    <p:sldId id="423" r:id="rId40"/>
    <p:sldId id="424" r:id="rId41"/>
    <p:sldId id="420" r:id="rId42"/>
    <p:sldId id="417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6" autoAdjust="0"/>
    <p:restoredTop sz="95064" autoAdjust="0"/>
  </p:normalViewPr>
  <p:slideViewPr>
    <p:cSldViewPr>
      <p:cViewPr>
        <p:scale>
          <a:sx n="139" d="100"/>
          <a:sy n="139" d="100"/>
        </p:scale>
        <p:origin x="1896" y="6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2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handoutMaster" Target="handoutMasters/handoutMaster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theme" Target="theme/theme1.xml" /><Relationship Id="rId8" Type="http://schemas.openxmlformats.org/officeDocument/2006/relationships/slide" Target="slides/slide7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5A3E8-6CC0-4A66-9468-4928D2635344}" type="datetimeFigureOut">
              <a:rPr lang="zh-TW" altLang="en-US" smtClean="0"/>
              <a:t>2021/1/22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F7719-BACD-4E27-97A9-DE2EAAC13F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8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6F52E-265E-41C7-9DDC-826622ECAAF8}" type="datetimeFigureOut">
              <a:rPr lang="zh-TW" altLang="en-US" smtClean="0"/>
              <a:pPr/>
              <a:t>2021/1/22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57158-30C4-4DC0-9437-620F9D3B4BF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66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10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01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FLOPs: normalize to multiplication </a:t>
            </a:r>
          </a:p>
          <a:p>
            <a:r>
              <a:rPr lang="en-US" altLang="zh-TW" dirty="0"/>
              <a:t>Add = 0.5 </a:t>
            </a:r>
            <a:r>
              <a:rPr lang="en-US" altLang="zh-TW" dirty="0" err="1"/>
              <a:t>mul</a:t>
            </a:r>
            <a:endParaRPr lang="en-US" altLang="zh-TW" dirty="0"/>
          </a:p>
          <a:p>
            <a:r>
              <a:rPr lang="en-US" altLang="zh-TW" dirty="0" err="1"/>
              <a:t>Mul</a:t>
            </a:r>
            <a:r>
              <a:rPr lang="en-US" altLang="zh-TW" dirty="0"/>
              <a:t> = 1 </a:t>
            </a:r>
            <a:r>
              <a:rPr lang="en-US" altLang="zh-TW" dirty="0" err="1"/>
              <a:t>mul</a:t>
            </a:r>
            <a:endParaRPr lang="en-US" altLang="zh-TW" dirty="0"/>
          </a:p>
          <a:p>
            <a:r>
              <a:rPr lang="en-US" altLang="zh-TW" dirty="0" err="1"/>
              <a:t>Div</a:t>
            </a:r>
            <a:r>
              <a:rPr lang="en-US" altLang="zh-TW" dirty="0"/>
              <a:t> = 6 </a:t>
            </a:r>
            <a:r>
              <a:rPr lang="en-US" altLang="zh-TW" dirty="0" err="1"/>
              <a:t>mul</a:t>
            </a:r>
            <a:endParaRPr lang="en-US" altLang="zh-TW" dirty="0"/>
          </a:p>
          <a:p>
            <a:r>
              <a:rPr lang="en-US" altLang="zh-TW" dirty="0"/>
              <a:t>Sqrt = 12.5 </a:t>
            </a:r>
            <a:r>
              <a:rPr lang="en-US" altLang="zh-TW" dirty="0" err="1"/>
              <a:t>mul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total complexity is for one image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1087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387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677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62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402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081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5744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Dividend</a:t>
            </a:r>
            <a:r>
              <a:rPr lang="zh-TW" altLang="en-US" dirty="0"/>
              <a:t>每次均用兩個</a:t>
            </a:r>
            <a:r>
              <a:rPr lang="en-US" altLang="zh-TW" dirty="0"/>
              <a:t>bit</a:t>
            </a:r>
            <a:r>
              <a:rPr lang="zh-TW" altLang="en-US" dirty="0"/>
              <a:t>檢查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220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625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222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934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740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623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680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559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90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912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399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907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466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23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57158-30C4-4DC0-9437-620F9D3B4BFB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19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標楷體" pitchFamily="65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ea typeface="標楷體" pitchFamily="65" charset="-120"/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88640"/>
            <a:ext cx="10972800" cy="648072"/>
          </a:xfrm>
        </p:spPr>
        <p:txBody>
          <a:bodyPr/>
          <a:lstStyle>
            <a:lvl1pPr>
              <a:defRPr sz="4000" baseline="0"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5328592"/>
          </a:xfrm>
        </p:spPr>
        <p:txBody>
          <a:bodyPr/>
          <a:lstStyle>
            <a:lvl1pPr>
              <a:defRPr sz="2400" baseline="0">
                <a:latin typeface="Calibri" pitchFamily="34" charset="0"/>
                <a:ea typeface="標楷體" pitchFamily="65" charset="-120"/>
              </a:defRPr>
            </a:lvl1pPr>
            <a:lvl2pPr>
              <a:defRPr sz="2400" baseline="0">
                <a:latin typeface="Calibri" pitchFamily="34" charset="0"/>
                <a:ea typeface="標楷體" pitchFamily="65" charset="-120"/>
              </a:defRPr>
            </a:lvl2pPr>
            <a:lvl3pPr>
              <a:defRPr sz="2000" baseline="0">
                <a:latin typeface="Calibri" pitchFamily="34" charset="0"/>
                <a:ea typeface="標楷體" pitchFamily="65" charset="-120"/>
              </a:defRPr>
            </a:lvl3pPr>
            <a:lvl4pPr>
              <a:defRPr sz="2000" baseline="0">
                <a:latin typeface="Calibri" pitchFamily="34" charset="0"/>
                <a:ea typeface="標楷體" pitchFamily="65" charset="-120"/>
              </a:defRPr>
            </a:lvl4pPr>
            <a:lvl5pPr>
              <a:defRPr sz="2000" baseline="0">
                <a:latin typeface="Calibri" pitchFamily="34" charset="0"/>
                <a:ea typeface="標楷體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39349" y="6356350"/>
            <a:ext cx="3860800" cy="501650"/>
          </a:xfrm>
        </p:spPr>
        <p:txBody>
          <a:bodyPr/>
          <a:lstStyle>
            <a:lvl1pPr algn="l">
              <a:defRPr b="1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</a:defRPr>
            </a:lvl1pPr>
          </a:lstStyle>
          <a:p>
            <a:r>
              <a:rPr lang="en-US" altLang="zh-TW" dirty="0"/>
              <a:t>NTU / DCS Lab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3119040" cy="501650"/>
          </a:xfrm>
        </p:spPr>
        <p:txBody>
          <a:bodyPr/>
          <a:lstStyle>
            <a:lvl1pPr>
              <a:defRPr b="1" baseline="0">
                <a:solidFill>
                  <a:schemeClr val="tx1"/>
                </a:solidFill>
                <a:latin typeface="Calibri" pitchFamily="34" charset="0"/>
                <a:ea typeface="標楷體" pitchFamily="65" charset="-120"/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7" name="Straight Connector 10"/>
          <p:cNvCxnSpPr/>
          <p:nvPr userDrawn="1"/>
        </p:nvCxnSpPr>
        <p:spPr bwMode="auto">
          <a:xfrm>
            <a:off x="183848" y="908720"/>
            <a:ext cx="11785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NTU / DCS Lab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dudu156/MSOC_2020_FINAL_Project_group7/tree/main" TargetMode="Externa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2.JP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Relationship Id="rId9" Type="http://schemas.openxmlformats.org/officeDocument/2006/relationships/image" Target="../media/image18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1.png" /><Relationship Id="rId5" Type="http://schemas.openxmlformats.org/officeDocument/2006/relationships/image" Target="../media/image9.JPG" /><Relationship Id="rId4" Type="http://schemas.openxmlformats.org/officeDocument/2006/relationships/image" Target="../media/image20.JP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5.emf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 /><Relationship Id="rId3" Type="http://schemas.openxmlformats.org/officeDocument/2006/relationships/image" Target="../media/image27.png" /><Relationship Id="rId7" Type="http://schemas.openxmlformats.org/officeDocument/2006/relationships/image" Target="../media/image31.emf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0.emf" /><Relationship Id="rId5" Type="http://schemas.openxmlformats.org/officeDocument/2006/relationships/image" Target="../media/image29.png" /><Relationship Id="rId4" Type="http://schemas.openxmlformats.org/officeDocument/2006/relationships/image" Target="../media/image28.emf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3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9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1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410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8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0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 /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 /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 /><Relationship Id="rId2" Type="http://schemas.openxmlformats.org/officeDocument/2006/relationships/image" Target="../media/image58.gif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1.png" /><Relationship Id="rId4" Type="http://schemas.openxmlformats.org/officeDocument/2006/relationships/image" Target="../media/image60.png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 /><Relationship Id="rId2" Type="http://schemas.openxmlformats.org/officeDocument/2006/relationships/image" Target="../media/image62.gif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5.png" /><Relationship Id="rId4" Type="http://schemas.openxmlformats.org/officeDocument/2006/relationships/image" Target="../media/image6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tiff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 /><Relationship Id="rId3" Type="http://schemas.openxmlformats.org/officeDocument/2006/relationships/image" Target="../media/image6.JPG" /><Relationship Id="rId7" Type="http://schemas.openxmlformats.org/officeDocument/2006/relationships/image" Target="../media/image10.JP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.JPG" /><Relationship Id="rId5" Type="http://schemas.openxmlformats.org/officeDocument/2006/relationships/image" Target="../media/image8.JPG" /><Relationship Id="rId4" Type="http://schemas.openxmlformats.org/officeDocument/2006/relationships/image" Target="../media/image7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2207568" y="3147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342900" indent="-342900" algn="ctr">
              <a:lnSpc>
                <a:spcPct val="90000"/>
              </a:lnSpc>
              <a:spcAft>
                <a:spcPct val="20000"/>
              </a:spcAft>
            </a:pPr>
            <a:r>
              <a:rPr lang="en-US" altLang="zh-TW" sz="3300" dirty="0">
                <a:solidFill>
                  <a:srgbClr val="008000"/>
                </a:solidFill>
                <a:ea typeface="標楷體" pitchFamily="65" charset="-120"/>
              </a:rPr>
              <a:t>Multimedia SoC Design</a:t>
            </a:r>
          </a:p>
          <a:p>
            <a:pPr marL="342900" indent="-342900" algn="ctr">
              <a:lnSpc>
                <a:spcPct val="90000"/>
              </a:lnSpc>
              <a:spcAft>
                <a:spcPct val="20000"/>
              </a:spcAft>
            </a:pPr>
            <a:r>
              <a:rPr lang="en-US" altLang="zh-TW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標楷體" pitchFamily="65" charset="-120"/>
                <a:cs typeface="Calibri" pitchFamily="34" charset="0"/>
              </a:rPr>
              <a:t>Jan. 22, 2021</a:t>
            </a:r>
            <a:endParaRPr lang="en-US" altLang="zh-TW" sz="29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493067" y="3317809"/>
            <a:ext cx="11201400" cy="1521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Presenter: Tang Lee, I-Ting Lin, Cheng-Yan Du</a:t>
            </a:r>
            <a:endParaRPr lang="en-US" altLang="zh-TW" sz="2800" b="1" kern="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PMingLiU" panose="02020500000000000000" pitchFamily="18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000" b="1" i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Graduate Institute of Electronics Engineering, National Taiwan Univers</a:t>
            </a:r>
            <a:r>
              <a:rPr lang="en-US" altLang="zh-TW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PMingLiU" panose="02020500000000000000" pitchFamily="18" charset="-120"/>
              </a:rPr>
              <a:t>ity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13" name="Picture 2" descr="Image result for å°å¤§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71" y="4765525"/>
            <a:ext cx="1691191" cy="1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140768" y="1235968"/>
            <a:ext cx="99060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zh-TW" sz="4000" b="1" dirty="0"/>
              <a:t>Feature-Based Image Morphing </a:t>
            </a:r>
            <a:br>
              <a:rPr lang="en-US" altLang="zh-TW" sz="4000" b="1" dirty="0"/>
            </a:br>
            <a:r>
              <a:rPr lang="en-US" altLang="zh-TW" sz="4000" b="1" dirty="0"/>
              <a:t>Accelerator on PYNQ</a:t>
            </a:r>
            <a:endParaRPr lang="en-US" altLang="zh-TW" sz="4000" b="1" dirty="0">
              <a:ea typeface="PMingLiU" pitchFamily="18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2F4FA6A-9E71-7A4C-8AAB-9F00A44CE237}"/>
              </a:ext>
            </a:extLst>
          </p:cNvPr>
          <p:cNvSpPr txBox="1"/>
          <p:nvPr/>
        </p:nvSpPr>
        <p:spPr>
          <a:xfrm>
            <a:off x="3791744" y="6488668"/>
            <a:ext cx="847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u="sng" dirty="0">
                <a:hlinkClick r:id="rId3"/>
              </a:rPr>
              <a:t>Github: https://github.com/MRdudu156/MSOC_2020_FINAL_Project_group7/tree/main</a:t>
            </a:r>
            <a:endParaRPr kumimoji="1" lang="zh-TW" altLang="en-US" u="sng" dirty="0"/>
          </a:p>
        </p:txBody>
      </p:sp>
    </p:spTree>
    <p:extLst>
      <p:ext uri="{BB962C8B-B14F-4D97-AF65-F5344CB8AC3E}">
        <p14:creationId xmlns:p14="http://schemas.microsoft.com/office/powerpoint/2010/main" val="3826504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Warping 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7130" y="1059992"/>
            <a:ext cx="11391056" cy="5472608"/>
          </a:xfrm>
        </p:spPr>
        <p:txBody>
          <a:bodyPr>
            <a:normAutofit/>
          </a:bodyPr>
          <a:lstStyle/>
          <a:p>
            <a:r>
              <a:rPr lang="en-US" altLang="zh-TW" dirty="0"/>
              <a:t>After warping, relative position of each pixel &amp; feature lines in target image remains the same as in source image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2D6DE43-E8CF-FA49-A803-6060D45ABE98}"/>
              </a:ext>
            </a:extLst>
          </p:cNvPr>
          <p:cNvSpPr/>
          <p:nvPr/>
        </p:nvSpPr>
        <p:spPr>
          <a:xfrm>
            <a:off x="3325413" y="4130646"/>
            <a:ext cx="798101" cy="670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ED1DD44-390D-DE4C-B256-EC00EA162F35}"/>
              </a:ext>
            </a:extLst>
          </p:cNvPr>
          <p:cNvGrpSpPr/>
          <p:nvPr/>
        </p:nvGrpSpPr>
        <p:grpSpPr>
          <a:xfrm>
            <a:off x="667130" y="1937612"/>
            <a:ext cx="7272808" cy="4418738"/>
            <a:chOff x="2423592" y="1956046"/>
            <a:chExt cx="7272808" cy="4418738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B02516B-E051-114F-9B58-30204BD0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592" y="1956046"/>
              <a:ext cx="7272808" cy="4418738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3D9415B-742B-1040-8A2F-49D2599B1628}"/>
                </a:ext>
              </a:extLst>
            </p:cNvPr>
            <p:cNvSpPr/>
            <p:nvPr/>
          </p:nvSpPr>
          <p:spPr>
            <a:xfrm>
              <a:off x="6814147" y="5858508"/>
              <a:ext cx="1923453" cy="281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CB66796-9385-6A4D-88B6-8B75CED48DCE}"/>
                </a:ext>
              </a:extLst>
            </p:cNvPr>
            <p:cNvSpPr/>
            <p:nvPr/>
          </p:nvSpPr>
          <p:spPr>
            <a:xfrm>
              <a:off x="3359696" y="5851252"/>
              <a:ext cx="1923453" cy="2818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B2329D4-439B-8A4D-811B-F1FD6FC49107}"/>
              </a:ext>
            </a:extLst>
          </p:cNvPr>
          <p:cNvSpPr txBox="1"/>
          <p:nvPr/>
        </p:nvSpPr>
        <p:spPr>
          <a:xfrm>
            <a:off x="1692698" y="6210554"/>
            <a:ext cx="1744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00CC"/>
                </a:solidFill>
              </a:rPr>
              <a:t>Source image</a:t>
            </a:r>
            <a:endParaRPr lang="zh-TW" altLang="en-US" sz="2000" b="1" dirty="0">
              <a:solidFill>
                <a:srgbClr val="0000CC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154B47-490F-1645-9572-AC865A776BED}"/>
              </a:ext>
            </a:extLst>
          </p:cNvPr>
          <p:cNvSpPr txBox="1"/>
          <p:nvPr/>
        </p:nvSpPr>
        <p:spPr>
          <a:xfrm>
            <a:off x="5236614" y="6208616"/>
            <a:ext cx="1744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00CC"/>
                </a:solidFill>
              </a:rPr>
              <a:t>Target image</a:t>
            </a:r>
            <a:endParaRPr lang="zh-TW" altLang="en-US" sz="2000" b="1" dirty="0">
              <a:solidFill>
                <a:srgbClr val="0000CC"/>
              </a:solidFill>
            </a:endParaRPr>
          </a:p>
        </p:txBody>
      </p:sp>
      <p:sp>
        <p:nvSpPr>
          <p:cNvPr id="7" name="圓形箭號 6">
            <a:extLst>
              <a:ext uri="{FF2B5EF4-FFF2-40B4-BE49-F238E27FC236}">
                <a16:creationId xmlns:a16="http://schemas.microsoft.com/office/drawing/2014/main" id="{DE2BF527-65C7-8041-9476-0E6469AE734A}"/>
              </a:ext>
            </a:extLst>
          </p:cNvPr>
          <p:cNvSpPr/>
          <p:nvPr/>
        </p:nvSpPr>
        <p:spPr>
          <a:xfrm>
            <a:off x="3164204" y="2114060"/>
            <a:ext cx="4358700" cy="3241084"/>
          </a:xfrm>
          <a:prstGeom prst="circularArrow">
            <a:avLst>
              <a:gd name="adj1" fmla="val 7712"/>
              <a:gd name="adj2" fmla="val 1627095"/>
              <a:gd name="adj3" fmla="val 19316068"/>
              <a:gd name="adj4" fmla="val 9981998"/>
              <a:gd name="adj5" fmla="val 10218"/>
            </a:avLst>
          </a:prstGeom>
          <a:solidFill>
            <a:srgbClr val="FFFF00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0A113F9-5417-3D4E-9C8C-F1D3CC8CDC6C}"/>
              </a:ext>
            </a:extLst>
          </p:cNvPr>
          <p:cNvSpPr/>
          <p:nvPr/>
        </p:nvSpPr>
        <p:spPr>
          <a:xfrm>
            <a:off x="6787810" y="3482574"/>
            <a:ext cx="720080" cy="504056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7D32CAB2-1A53-C044-A6FC-5EF8D0E744FC}"/>
              </a:ext>
            </a:extLst>
          </p:cNvPr>
          <p:cNvSpPr/>
          <p:nvPr/>
        </p:nvSpPr>
        <p:spPr>
          <a:xfrm>
            <a:off x="3325413" y="4209428"/>
            <a:ext cx="720080" cy="504056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DD1EB91-90DF-B947-A19B-07130D11971A}"/>
              </a:ext>
            </a:extLst>
          </p:cNvPr>
          <p:cNvSpPr txBox="1"/>
          <p:nvPr/>
        </p:nvSpPr>
        <p:spPr>
          <a:xfrm>
            <a:off x="6672325" y="2205226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Mapping function</a:t>
            </a:r>
            <a:endParaRPr kumimoji="1" lang="zh-TW" altLang="en-US" b="1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9785C6C-966B-7D42-A76A-2112661D64D3}"/>
              </a:ext>
            </a:extLst>
          </p:cNvPr>
          <p:cNvSpPr/>
          <p:nvPr/>
        </p:nvSpPr>
        <p:spPr>
          <a:xfrm>
            <a:off x="8590100" y="2099884"/>
            <a:ext cx="3384376" cy="4353452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C7AEA059-D0AD-E545-B21C-E7078A311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512" y="3152394"/>
            <a:ext cx="1727287" cy="68118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2F87E6CF-4E54-9945-B77C-402D1BBAB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512" y="2274341"/>
            <a:ext cx="2789553" cy="670116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873DBB94-DD08-3D48-B7F0-7C016339D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512" y="4229497"/>
            <a:ext cx="2947532" cy="593648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686D01F8-A233-BB45-84F5-A414E3897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6512" y="5119691"/>
            <a:ext cx="3067422" cy="38908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7D52F8B-164B-4D46-BEEC-2D2D516BA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3632" y="5808563"/>
            <a:ext cx="1205117" cy="427790"/>
          </a:xfrm>
          <a:prstGeom prst="rect">
            <a:avLst/>
          </a:prstGeom>
        </p:spPr>
      </p:pic>
      <p:sp>
        <p:nvSpPr>
          <p:cNvPr id="24" name="向左箭號 23">
            <a:extLst>
              <a:ext uri="{FF2B5EF4-FFF2-40B4-BE49-F238E27FC236}">
                <a16:creationId xmlns:a16="http://schemas.microsoft.com/office/drawing/2014/main" id="{258A6284-15C6-E143-B2EB-2FE2D6D97F0B}"/>
              </a:ext>
            </a:extLst>
          </p:cNvPr>
          <p:cNvSpPr/>
          <p:nvPr/>
        </p:nvSpPr>
        <p:spPr>
          <a:xfrm rot="10800000">
            <a:off x="10158614" y="5905909"/>
            <a:ext cx="382208" cy="260295"/>
          </a:xfrm>
          <a:prstGeom prst="leftArrow">
            <a:avLst/>
          </a:prstGeom>
          <a:solidFill>
            <a:srgbClr val="FFFF00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E04E85-4999-0041-A2FA-18334D14CE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3128" y="5793551"/>
            <a:ext cx="1241776" cy="4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Blending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391056" cy="5472608"/>
          </a:xfrm>
        </p:spPr>
        <p:txBody>
          <a:bodyPr>
            <a:normAutofit/>
          </a:bodyPr>
          <a:lstStyle/>
          <a:p>
            <a:r>
              <a:rPr lang="en-US" altLang="zh-TW" dirty="0"/>
              <a:t>Linearly interpolate the warped source &amp; warped destination images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D225902-8D61-C54B-810A-F44ECC3D8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0" y="2747974"/>
            <a:ext cx="3119024" cy="232160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E20CF79-BFA5-2F47-8CAF-08AFD9401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631" y="2742393"/>
            <a:ext cx="3098836" cy="232160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DF17CC8-9DA7-CB4F-8D05-717E81F36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370" y="2742393"/>
            <a:ext cx="3105654" cy="2321604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15BF6512-B40D-BC46-AD17-0F65B157D970}"/>
              </a:ext>
            </a:extLst>
          </p:cNvPr>
          <p:cNvSpPr txBox="1"/>
          <p:nvPr/>
        </p:nvSpPr>
        <p:spPr>
          <a:xfrm>
            <a:off x="1435290" y="4668560"/>
            <a:ext cx="262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Warped image 1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06264AA-2514-D844-A449-00FE8C2B2980}"/>
              </a:ext>
            </a:extLst>
          </p:cNvPr>
          <p:cNvSpPr txBox="1"/>
          <p:nvPr/>
        </p:nvSpPr>
        <p:spPr>
          <a:xfrm>
            <a:off x="9406342" y="4692539"/>
            <a:ext cx="262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Warped image 2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E256D212-4579-824D-8C71-53F0061187A5}"/>
              </a:ext>
            </a:extLst>
          </p:cNvPr>
          <p:cNvSpPr/>
          <p:nvPr/>
        </p:nvSpPr>
        <p:spPr>
          <a:xfrm>
            <a:off x="4140339" y="3813769"/>
            <a:ext cx="476931" cy="23880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9B81C902-78CA-E045-A860-3AC50D8D86A9}"/>
              </a:ext>
            </a:extLst>
          </p:cNvPr>
          <p:cNvSpPr/>
          <p:nvPr/>
        </p:nvSpPr>
        <p:spPr>
          <a:xfrm flipH="1">
            <a:off x="8133623" y="3813769"/>
            <a:ext cx="476931" cy="23880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FCC8925-BC21-284E-9928-987AF845E096}"/>
              </a:ext>
            </a:extLst>
          </p:cNvPr>
          <p:cNvSpPr txBox="1"/>
          <p:nvPr/>
        </p:nvSpPr>
        <p:spPr>
          <a:xfrm>
            <a:off x="5317399" y="4670449"/>
            <a:ext cx="2625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Morphed result</a:t>
            </a:r>
            <a:endParaRPr lang="zh-TW" altLang="en-US" sz="2000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ECB8ED-44AA-3746-B128-A201029B6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722" y="2079682"/>
            <a:ext cx="7184812" cy="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64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6BF0D8BD-C4A2-8447-8ABA-E6F79009DD57}"/>
              </a:ext>
            </a:extLst>
          </p:cNvPr>
          <p:cNvGrpSpPr/>
          <p:nvPr/>
        </p:nvGrpSpPr>
        <p:grpSpPr>
          <a:xfrm>
            <a:off x="5303912" y="1290401"/>
            <a:ext cx="5992148" cy="5113681"/>
            <a:chOff x="6960096" y="1267647"/>
            <a:chExt cx="5992148" cy="511368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3ED93BC-7A1B-488D-BB6C-947DA4C0F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096" y="1267647"/>
              <a:ext cx="5992148" cy="5113681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8636809-AB21-834F-9EEC-5E78689FFE39}"/>
                </a:ext>
              </a:extLst>
            </p:cNvPr>
            <p:cNvSpPr/>
            <p:nvPr/>
          </p:nvSpPr>
          <p:spPr>
            <a:xfrm>
              <a:off x="6960096" y="3381136"/>
              <a:ext cx="1383636" cy="425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F80D3939-1B04-4475-B6F8-F6AA6E9C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Algorithm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68F123-B826-4912-828C-D00C1A0C4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5328592"/>
          </a:xfrm>
        </p:spPr>
        <p:txBody>
          <a:bodyPr/>
          <a:lstStyle/>
          <a:p>
            <a:r>
              <a:rPr lang="en-US" altLang="zh-TW" b="1" dirty="0"/>
              <a:t>Image size: 256x256</a:t>
            </a:r>
          </a:p>
          <a:p>
            <a:r>
              <a:rPr lang="en-US" altLang="zh-TW" b="1" dirty="0"/>
              <a:t>Feature line number: 8</a:t>
            </a:r>
          </a:p>
          <a:p>
            <a:r>
              <a:rPr lang="en-US" altLang="zh-TW" b="1" dirty="0"/>
              <a:t>Total complexity (32float operation)</a:t>
            </a:r>
          </a:p>
          <a:p>
            <a:pPr lvl="1"/>
            <a:r>
              <a:rPr lang="en-US" altLang="zh-TW" b="1" dirty="0"/>
              <a:t>23.9M FLOP</a:t>
            </a:r>
          </a:p>
          <a:p>
            <a:pPr lvl="1"/>
            <a:r>
              <a:rPr lang="en-US" altLang="zh-TW" dirty="0"/>
              <a:t>11.1M additions</a:t>
            </a:r>
          </a:p>
          <a:p>
            <a:pPr lvl="1"/>
            <a:r>
              <a:rPr lang="en-US" altLang="zh-TW" dirty="0"/>
              <a:t>7.99M multiplications</a:t>
            </a:r>
          </a:p>
          <a:p>
            <a:pPr lvl="1"/>
            <a:r>
              <a:rPr lang="en-US" altLang="zh-TW" dirty="0"/>
              <a:t>2.10M divisions</a:t>
            </a:r>
          </a:p>
          <a:p>
            <a:pPr lvl="1"/>
            <a:r>
              <a:rPr lang="en-US" altLang="zh-TW" dirty="0"/>
              <a:t>2.62M square root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B443D5-A3E5-493C-8EF2-CD35AB49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5BCA76-AF2D-40E5-BF0F-632F143E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15B76DE-F3D4-654B-B9E9-ADC409F18136}"/>
              </a:ext>
            </a:extLst>
          </p:cNvPr>
          <p:cNvSpPr/>
          <p:nvPr/>
        </p:nvSpPr>
        <p:spPr>
          <a:xfrm>
            <a:off x="6687548" y="2656467"/>
            <a:ext cx="3080860" cy="28607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CC5D260-B69C-094B-ACA2-23EF4FAD0B7E}"/>
              </a:ext>
            </a:extLst>
          </p:cNvPr>
          <p:cNvSpPr txBox="1"/>
          <p:nvPr/>
        </p:nvSpPr>
        <p:spPr>
          <a:xfrm>
            <a:off x="6787235" y="3823913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Iterate </a:t>
            </a:r>
          </a:p>
          <a:p>
            <a:r>
              <a:rPr kumimoji="1" lang="en-US" altLang="zh-TW" sz="1200" dirty="0" err="1"/>
              <a:t>LineNum</a:t>
            </a:r>
            <a:r>
              <a:rPr kumimoji="1" lang="en-US" altLang="zh-TW" sz="1200" dirty="0"/>
              <a:t> times</a:t>
            </a:r>
            <a:endParaRPr kumimoji="1" lang="zh-TW" altLang="en-US" sz="1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4AD3489-8EF7-3F44-98FD-43094B1A6CCA}"/>
              </a:ext>
            </a:extLst>
          </p:cNvPr>
          <p:cNvSpPr txBox="1"/>
          <p:nvPr/>
        </p:nvSpPr>
        <p:spPr>
          <a:xfrm>
            <a:off x="4975136" y="5548590"/>
            <a:ext cx="238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C00000"/>
                </a:solidFill>
              </a:rPr>
              <a:t>Iterate for 65536 pixels</a:t>
            </a:r>
            <a:endParaRPr kumimoji="1"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2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391056" cy="547260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en-US" altLang="zh-TW" dirty="0"/>
              <a:t>System Architecture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Kernel Optimization with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Vivado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HLS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Implementation Result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Summary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524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5A033E-8002-4FF9-969B-D5A5BC40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System Flow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0EBA33-8807-4686-BBFB-C5759197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72513F-9E65-4B1F-AC71-16174F1C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29CB66A-8EB5-4A6D-BB7E-B3417CAA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916832"/>
            <a:ext cx="7221653" cy="354536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57C7A24-7F95-43FA-85FC-5A2C6C7E8211}"/>
              </a:ext>
            </a:extLst>
          </p:cNvPr>
          <p:cNvSpPr txBox="1"/>
          <p:nvPr/>
        </p:nvSpPr>
        <p:spPr>
          <a:xfrm>
            <a:off x="1175510" y="2892119"/>
            <a:ext cx="2438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Create feature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Blending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Output GIF</a:t>
            </a:r>
            <a:endParaRPr lang="zh-TW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4D7DFC-95C9-4924-A496-7E9DEFCCEC8C}"/>
              </a:ext>
            </a:extLst>
          </p:cNvPr>
          <p:cNvSpPr txBox="1"/>
          <p:nvPr/>
        </p:nvSpPr>
        <p:spPr>
          <a:xfrm>
            <a:off x="5321773" y="2928707"/>
            <a:ext cx="243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Image morphing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Return image map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78F1774-E6B9-4100-98EF-8C6039FF32AC}"/>
              </a:ext>
            </a:extLst>
          </p:cNvPr>
          <p:cNvSpPr txBox="1"/>
          <p:nvPr/>
        </p:nvSpPr>
        <p:spPr>
          <a:xfrm>
            <a:off x="3736070" y="2755649"/>
            <a:ext cx="1428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/>
              <a:t>Control signal</a:t>
            </a:r>
            <a:endParaRPr lang="zh-TW" altLang="en-US" sz="16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170355-1834-4016-9994-2E59E5899322}"/>
              </a:ext>
            </a:extLst>
          </p:cNvPr>
          <p:cNvSpPr txBox="1"/>
          <p:nvPr/>
        </p:nvSpPr>
        <p:spPr>
          <a:xfrm>
            <a:off x="3893430" y="3347060"/>
            <a:ext cx="106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/>
              <a:t>Line info</a:t>
            </a:r>
            <a:endParaRPr lang="zh-TW" altLang="en-US" sz="16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97DE30F-94A0-45E9-982F-7E571653216C}"/>
              </a:ext>
            </a:extLst>
          </p:cNvPr>
          <p:cNvSpPr txBox="1"/>
          <p:nvPr/>
        </p:nvSpPr>
        <p:spPr>
          <a:xfrm>
            <a:off x="3742411" y="4191328"/>
            <a:ext cx="1450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/>
              <a:t>image map</a:t>
            </a:r>
            <a:endParaRPr lang="zh-TW" altLang="en-US" sz="16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94C9B0-9130-4412-B055-36A800E60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228" y="1439212"/>
            <a:ext cx="3500662" cy="430898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039BC8-4098-466D-824D-E68A63F77344}"/>
              </a:ext>
            </a:extLst>
          </p:cNvPr>
          <p:cNvSpPr/>
          <p:nvPr/>
        </p:nvSpPr>
        <p:spPr>
          <a:xfrm>
            <a:off x="9595818" y="2490070"/>
            <a:ext cx="2088232" cy="25922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2974AE-2EDD-4060-A263-064D6A3AE1B1}"/>
              </a:ext>
            </a:extLst>
          </p:cNvPr>
          <p:cNvSpPr/>
          <p:nvPr/>
        </p:nvSpPr>
        <p:spPr>
          <a:xfrm>
            <a:off x="5807968" y="2204864"/>
            <a:ext cx="1512168" cy="432048"/>
          </a:xfrm>
          <a:prstGeom prst="rect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35BB955-6A3B-49F9-831E-26FB27848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7" y="2162176"/>
            <a:ext cx="1080120" cy="59347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1F48F22-0AEB-4EA0-957F-6AE332782C9E}"/>
              </a:ext>
            </a:extLst>
          </p:cNvPr>
          <p:cNvSpPr txBox="1"/>
          <p:nvPr/>
        </p:nvSpPr>
        <p:spPr>
          <a:xfrm>
            <a:off x="8841834" y="4502708"/>
            <a:ext cx="90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Kernel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A9090E-94E1-A943-B7D5-84EE6AB2CBFD}"/>
              </a:ext>
            </a:extLst>
          </p:cNvPr>
          <p:cNvSpPr/>
          <p:nvPr/>
        </p:nvSpPr>
        <p:spPr>
          <a:xfrm>
            <a:off x="9595818" y="1914006"/>
            <a:ext cx="2088232" cy="533376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C00000"/>
                </a:solidFill>
              </a:ln>
              <a:solidFill>
                <a:srgbClr val="0000CC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2A5892-1295-604E-9F0A-6F59E57D58AD}"/>
              </a:ext>
            </a:extLst>
          </p:cNvPr>
          <p:cNvSpPr/>
          <p:nvPr/>
        </p:nvSpPr>
        <p:spPr>
          <a:xfrm>
            <a:off x="9595818" y="5176116"/>
            <a:ext cx="2088232" cy="533376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C00000"/>
                </a:solidFill>
              </a:ln>
              <a:solidFill>
                <a:srgbClr val="0000CC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F643B89-7AEB-8C41-8AC3-169C34DCF459}"/>
              </a:ext>
            </a:extLst>
          </p:cNvPr>
          <p:cNvSpPr txBox="1"/>
          <p:nvPr/>
        </p:nvSpPr>
        <p:spPr>
          <a:xfrm>
            <a:off x="8920861" y="5384518"/>
            <a:ext cx="6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00CC"/>
                </a:solidFill>
              </a:rPr>
              <a:t>Host</a:t>
            </a:r>
            <a:endParaRPr kumimoji="1" lang="zh-TW" altLang="en-US" b="1" dirty="0">
              <a:solidFill>
                <a:srgbClr val="0000CC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5613105-AEAF-5441-B118-67FCBBF7F1BC}"/>
              </a:ext>
            </a:extLst>
          </p:cNvPr>
          <p:cNvSpPr txBox="1"/>
          <p:nvPr/>
        </p:nvSpPr>
        <p:spPr>
          <a:xfrm>
            <a:off x="8983200" y="1778164"/>
            <a:ext cx="6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00CC"/>
                </a:solidFill>
              </a:rPr>
              <a:t>Host</a:t>
            </a:r>
            <a:endParaRPr kumimoji="1" lang="zh-TW" alt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B7BB8-8601-4692-9968-5176DC0B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System 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F9A5E2-6D12-4190-BA33-DD4FBF84C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Zedboard@100MHz</a:t>
            </a:r>
          </a:p>
          <a:p>
            <a:r>
              <a:rPr lang="en-US" altLang="zh-TW" dirty="0"/>
              <a:t>Input and output data interface: AXI4</a:t>
            </a:r>
          </a:p>
          <a:p>
            <a:r>
              <a:rPr lang="en-US" altLang="zh-TW" dirty="0"/>
              <a:t>Control register interface: AXI4-Lite</a:t>
            </a:r>
          </a:p>
          <a:p>
            <a:r>
              <a:rPr lang="en-US" altLang="zh-TW" dirty="0"/>
              <a:t>Data width is 32 bit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AE02B1E-A79B-453B-9733-DEA7EBE70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83902B-905D-4E3F-95FA-D0B470D3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235A89-11E9-4D98-8427-8CB35207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20" y="3140968"/>
            <a:ext cx="10776520" cy="287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5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6DE07-9E80-4453-9E12-481736B4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I/O Interface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FCCA2B6-B7B7-4ED0-81D5-120FFF087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6AE38D-95BD-4D92-A923-F3F78151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907B4E-0232-4C46-95D3-DFEB3EE84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7" y="1174112"/>
            <a:ext cx="5820587" cy="5020376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709D81A9-8F8E-425B-AB81-0FF662B1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002" y="1628800"/>
            <a:ext cx="227995" cy="1224136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6901BC45-B57A-4D44-A549-5BA6B98B1196}"/>
              </a:ext>
            </a:extLst>
          </p:cNvPr>
          <p:cNvSpPr txBox="1"/>
          <p:nvPr/>
        </p:nvSpPr>
        <p:spPr>
          <a:xfrm>
            <a:off x="9140594" y="206084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Line information</a:t>
            </a:r>
            <a:endParaRPr lang="zh-TW" altLang="en-US" b="1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9D4DEBFE-5691-4261-A4C3-878E16D3B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2039600"/>
            <a:ext cx="1914792" cy="39058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9D4F1057-343F-45FE-98A4-4FFC59FC1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002" y="2868176"/>
            <a:ext cx="227995" cy="45599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1BF6EA05-EC2D-4824-A063-D55E58193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2913180"/>
            <a:ext cx="1914792" cy="390580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C81CFD22-63A6-4DE6-9266-C92A187EC553}"/>
              </a:ext>
            </a:extLst>
          </p:cNvPr>
          <p:cNvSpPr txBox="1"/>
          <p:nvPr/>
        </p:nvSpPr>
        <p:spPr>
          <a:xfrm>
            <a:off x="9140594" y="2934428"/>
            <a:ext cx="170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Control signal</a:t>
            </a:r>
            <a:endParaRPr lang="zh-TW" altLang="en-US" b="1" dirty="0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42E1933-FC3D-4943-940B-718EE9CB3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305" y="3326898"/>
            <a:ext cx="1914792" cy="390580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9497DFB6-56AC-4C5A-A025-55066F2A0875}"/>
              </a:ext>
            </a:extLst>
          </p:cNvPr>
          <p:cNvSpPr txBox="1"/>
          <p:nvPr/>
        </p:nvSpPr>
        <p:spPr>
          <a:xfrm>
            <a:off x="9140594" y="3347700"/>
            <a:ext cx="22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Output image map</a:t>
            </a:r>
            <a:endParaRPr lang="zh-TW" altLang="en-US" b="1" dirty="0"/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25D3D1FD-1A34-4B09-A9EE-1424C7AE7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030" y="3347700"/>
            <a:ext cx="227995" cy="245533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7F918C4-F2F7-4D16-8216-E886FFDF81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757" y="3882427"/>
            <a:ext cx="476316" cy="2333951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D333BD5C-3D95-4A4E-9ABF-3B0B998EA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296" y="4854112"/>
            <a:ext cx="1529801" cy="390580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359DFF47-BA7E-4086-A9E4-A928A3F84375}"/>
              </a:ext>
            </a:extLst>
          </p:cNvPr>
          <p:cNvSpPr txBox="1"/>
          <p:nvPr/>
        </p:nvSpPr>
        <p:spPr>
          <a:xfrm>
            <a:off x="9187922" y="4762882"/>
            <a:ext cx="3004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AXI for I/O data</a:t>
            </a:r>
          </a:p>
          <a:p>
            <a:r>
              <a:rPr lang="en-US" altLang="zh-TW" b="1" dirty="0"/>
              <a:t>AXI-Lite for control signal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57836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4BDB4-06CE-4FCE-9FE6-1EE78D986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I/O Packing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316CBC-D149-420F-B43B-607EFE33C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Pack data together to make full use of bus bandwidth</a:t>
            </a:r>
          </a:p>
          <a:p>
            <a:r>
              <a:rPr lang="en-US" altLang="zh-TW" b="1" dirty="0"/>
              <a:t>One coordinate should be represented by two uint8 numbers</a:t>
            </a:r>
            <a:endParaRPr lang="en-US" altLang="zh-TW" dirty="0"/>
          </a:p>
          <a:p>
            <a:endParaRPr lang="en-US" altLang="zh-TW" b="1" dirty="0"/>
          </a:p>
          <a:p>
            <a:r>
              <a:rPr lang="en-US" altLang="zh-TW" b="1" dirty="0"/>
              <a:t>Line segment information</a:t>
            </a:r>
          </a:p>
          <a:p>
            <a:pPr lvl="1"/>
            <a:r>
              <a:rPr lang="en-US" altLang="zh-TW" dirty="0"/>
              <a:t>Wrap the two endpoint coordinates together </a:t>
            </a:r>
          </a:p>
          <a:p>
            <a:pPr lvl="1"/>
            <a:r>
              <a:rPr lang="en-US" altLang="zh-TW" dirty="0"/>
              <a:t>Point: 32-bit unsigned integer </a:t>
            </a:r>
          </a:p>
          <a:p>
            <a:pPr lvl="1"/>
            <a:r>
              <a:rPr lang="en-US" altLang="zh-TW" dirty="0"/>
              <a:t>Length: 32-bit float</a:t>
            </a:r>
          </a:p>
          <a:p>
            <a:endParaRPr lang="en-US" altLang="zh-TW" b="1" dirty="0"/>
          </a:p>
          <a:p>
            <a:r>
              <a:rPr lang="en-US" altLang="zh-TW" b="1" dirty="0"/>
              <a:t>Morphed image map</a:t>
            </a:r>
          </a:p>
          <a:p>
            <a:pPr lvl="1"/>
            <a:r>
              <a:rPr lang="en-US" altLang="zh-TW" dirty="0"/>
              <a:t>Wrap source coordinates with </a:t>
            </a:r>
            <a:r>
              <a:rPr lang="en-US" altLang="zh-TW" dirty="0" err="1"/>
              <a:t>dst</a:t>
            </a:r>
            <a:r>
              <a:rPr lang="en-US" altLang="zh-TW" dirty="0"/>
              <a:t> coordinates</a:t>
            </a:r>
          </a:p>
          <a:p>
            <a:pPr lvl="1"/>
            <a:r>
              <a:rPr lang="en-US" altLang="zh-TW" dirty="0"/>
              <a:t>Point: 32-bit unsigned integer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786986-5009-4155-9E45-1FF786AE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BF3E52-04DA-4B7A-8E3E-1CBB3F24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E33D358-467D-4FAE-95BF-92E8F68F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675" y="1124744"/>
            <a:ext cx="2592288" cy="284315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93B92EB-D55F-409F-A81D-44C8201CB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360" y="4048385"/>
            <a:ext cx="3119040" cy="23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3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7EA86-5695-4E70-A18E-DC6591D2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I/O Packing 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E41192F-A386-4A3A-90BA-2B8DC2375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641" y="2125834"/>
            <a:ext cx="6115904" cy="4134427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E9BBA52-3EF5-40C5-97A4-1ED09378F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386D03-AB90-4702-85F2-74890D45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A5F00E-7A61-4087-AE62-1698CA77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41" y="1124744"/>
            <a:ext cx="2972215" cy="90500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E2BC304-6E5A-4C0A-8141-67E63739C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735" y="1124744"/>
            <a:ext cx="3769624" cy="41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4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1C5679-6E2B-42C6-A804-3A928DD17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I/O Packing 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BDC464-041F-4CBE-96CD-3C45F177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ED46F9-0124-456E-841E-1E6BAC16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4794D7F-8992-45AB-A632-3A306A3A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685" y="1374468"/>
            <a:ext cx="3119040" cy="23908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9690AEA-167A-4486-8EB2-C56FA22CE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29571"/>
            <a:ext cx="7502624" cy="384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1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391056" cy="5472608"/>
          </a:xfrm>
        </p:spPr>
        <p:txBody>
          <a:bodyPr>
            <a:normAutofit/>
          </a:bodyPr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Algorithm</a:t>
            </a:r>
          </a:p>
          <a:p>
            <a:r>
              <a:rPr lang="en-US" altLang="zh-TW" dirty="0"/>
              <a:t>System Architecture</a:t>
            </a:r>
          </a:p>
          <a:p>
            <a:r>
              <a:rPr lang="en-US" altLang="zh-TW" dirty="0"/>
              <a:t>Kernel Optimization with </a:t>
            </a:r>
            <a:r>
              <a:rPr lang="en-US" altLang="zh-TW" dirty="0" err="1"/>
              <a:t>Vivado</a:t>
            </a:r>
            <a:r>
              <a:rPr lang="en-US" altLang="zh-TW" dirty="0"/>
              <a:t> HLS</a:t>
            </a:r>
          </a:p>
          <a:p>
            <a:r>
              <a:rPr lang="en-US" altLang="zh-TW" dirty="0"/>
              <a:t>Implementation Result</a:t>
            </a:r>
          </a:p>
          <a:p>
            <a:r>
              <a:rPr lang="en-US" altLang="zh-TW" dirty="0"/>
              <a:t>Summary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9439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391056" cy="547260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System Architecture</a:t>
            </a:r>
          </a:p>
          <a:p>
            <a:r>
              <a:rPr lang="en-US" altLang="zh-TW" dirty="0"/>
              <a:t>Kernel Optimization with </a:t>
            </a:r>
            <a:r>
              <a:rPr lang="en-US" altLang="zh-TW" dirty="0" err="1"/>
              <a:t>Vivado</a:t>
            </a:r>
            <a:r>
              <a:rPr lang="en-US" altLang="zh-TW" dirty="0"/>
              <a:t> HLS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Implementation Result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Summary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7428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103024" cy="5303614"/>
          </a:xfrm>
        </p:spPr>
        <p:txBody>
          <a:bodyPr>
            <a:normAutofit/>
          </a:bodyPr>
          <a:lstStyle/>
          <a:p>
            <a:r>
              <a:rPr lang="en-US" altLang="zh-TW" dirty="0"/>
              <a:t>Four versions of kernel implementation</a:t>
            </a:r>
          </a:p>
          <a:p>
            <a:pPr lvl="1"/>
            <a:r>
              <a:rPr lang="en-US" altLang="zh-TW" dirty="0"/>
              <a:t>Solution 1: Floating-point representation</a:t>
            </a:r>
          </a:p>
          <a:p>
            <a:pPr lvl="1"/>
            <a:r>
              <a:rPr lang="en-US" altLang="zh-TW" dirty="0"/>
              <a:t>Solution 2: Pipeline pragma</a:t>
            </a:r>
          </a:p>
          <a:p>
            <a:pPr lvl="1"/>
            <a:r>
              <a:rPr lang="en-US" altLang="zh-TW" dirty="0"/>
              <a:t>Solution 3: Fixed-point representation</a:t>
            </a:r>
          </a:p>
          <a:p>
            <a:pPr lvl="1"/>
            <a:r>
              <a:rPr lang="en-US" altLang="zh-TW" dirty="0"/>
              <a:t>Solution 4: Look-up table division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Kernel Optimization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330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1: Floating-point Representation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vectors and lengths are represented by </a:t>
            </a:r>
            <a:r>
              <a:rPr lang="en-US" altLang="zh-TW" b="1" dirty="0"/>
              <a:t>32-bit FP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Floating-point adders, multipliers, dividers, and </a:t>
            </a:r>
            <a:r>
              <a:rPr lang="en-US" altLang="zh-TW" dirty="0" err="1"/>
              <a:t>fsqrt</a:t>
            </a:r>
            <a:r>
              <a:rPr lang="en-US" altLang="zh-TW" dirty="0"/>
              <a:t> are synthesized.</a:t>
            </a:r>
          </a:p>
          <a:p>
            <a:pPr lvl="1"/>
            <a:r>
              <a:rPr lang="en-US" altLang="zh-TW" dirty="0"/>
              <a:t>Target clock period is set to 10.00 ns.</a:t>
            </a:r>
          </a:p>
          <a:p>
            <a:pPr lvl="1"/>
            <a:r>
              <a:rPr lang="en-US" altLang="zh-TW" dirty="0"/>
              <a:t>Total latency is about 188 </a:t>
            </a:r>
            <a:r>
              <a:rPr lang="en-US" altLang="zh-TW" dirty="0" err="1"/>
              <a:t>ms.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188338"/>
            <a:ext cx="4501663" cy="30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3317967"/>
            <a:ext cx="3877216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29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2: Pipeline Pragma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Add </a:t>
            </a:r>
            <a:r>
              <a:rPr lang="en-US" altLang="zh-TW" b="1" dirty="0"/>
              <a:t>PIPELINE</a:t>
            </a:r>
            <a:r>
              <a:rPr lang="en-US" altLang="zh-TW" dirty="0"/>
              <a:t> pragma to the innermost feature line loop, and use </a:t>
            </a:r>
            <a:r>
              <a:rPr lang="en-US" altLang="zh-TW" b="1" dirty="0"/>
              <a:t>INLINE</a:t>
            </a:r>
            <a:r>
              <a:rPr lang="en-US" altLang="zh-TW" dirty="0"/>
              <a:t> pragma to make sub-functions under the effect of </a:t>
            </a:r>
            <a:r>
              <a:rPr lang="en-US" altLang="zh-TW" b="1" dirty="0"/>
              <a:t>PIPELINE.</a:t>
            </a:r>
            <a:endParaRPr lang="en-US" altLang="zh-TW" dirty="0"/>
          </a:p>
          <a:p>
            <a:pPr lvl="1"/>
            <a:r>
              <a:rPr lang="en-US" altLang="zh-TW" dirty="0"/>
              <a:t>Different feature lines can be processed at the same time.</a:t>
            </a:r>
          </a:p>
          <a:p>
            <a:pPr lvl="1"/>
            <a:r>
              <a:rPr lang="en-US" altLang="zh-TW" dirty="0"/>
              <a:t>Latency is reduced from 188 </a:t>
            </a:r>
            <a:r>
              <a:rPr lang="en-US" altLang="zh-TW" dirty="0" err="1"/>
              <a:t>ms</a:t>
            </a:r>
            <a:r>
              <a:rPr lang="en-US" altLang="zh-TW" dirty="0"/>
              <a:t> to 90 </a:t>
            </a:r>
            <a:r>
              <a:rPr lang="en-US" altLang="zh-TW" dirty="0" err="1"/>
              <a:t>ms</a:t>
            </a:r>
            <a:r>
              <a:rPr lang="en-US" altLang="zh-TW" dirty="0"/>
              <a:t> (</a:t>
            </a:r>
            <a:r>
              <a:rPr lang="en-US" altLang="zh-TW" b="1" dirty="0">
                <a:solidFill>
                  <a:srgbClr val="C00000"/>
                </a:solidFill>
              </a:rPr>
              <a:t>52%</a:t>
            </a:r>
            <a:r>
              <a:rPr lang="en-US" altLang="zh-TW" dirty="0"/>
              <a:t> reduction).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174960"/>
            <a:ext cx="4790533" cy="306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069689" y="5540917"/>
            <a:ext cx="843724" cy="6243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201247" y="5085414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II=5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56" y="3288523"/>
            <a:ext cx="4191731" cy="28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90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2: Pipeline Pragma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Initiation interval is limited by 5-cycle floating-point addition.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Timing doesn’t meet the target clock period.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38" y="1800167"/>
            <a:ext cx="9519604" cy="210529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47" y="4857592"/>
            <a:ext cx="8693186" cy="5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17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3: Fixed-point Representation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All vectors and lengths are represented by </a:t>
                </a:r>
                <a:r>
                  <a:rPr lang="en-US" altLang="zh-TW" b="1" dirty="0"/>
                  <a:t>24 bit-width </a:t>
                </a:r>
                <a:r>
                  <a:rPr lang="en-US" altLang="zh-TW" b="1" dirty="0" err="1"/>
                  <a:t>fxp</a:t>
                </a:r>
                <a:r>
                  <a:rPr lang="en-US" altLang="zh-TW" b="1" dirty="0"/>
                  <a:t> with 10 integer bits</a:t>
                </a:r>
                <a:r>
                  <a:rPr lang="en-US" altLang="zh-TW" dirty="0"/>
                  <a:t>.</a:t>
                </a:r>
              </a:p>
              <a:p>
                <a:r>
                  <a:rPr lang="en-US" altLang="zh-TW" dirty="0"/>
                  <a:t>HLS arbitrary precision data type: </a:t>
                </a:r>
                <a:r>
                  <a:rPr lang="en-US" altLang="zh-TW" dirty="0" err="1"/>
                  <a:t>ap_fixed</a:t>
                </a:r>
                <a:r>
                  <a:rPr lang="en-US" altLang="zh-TW" dirty="0"/>
                  <a:t>&lt;W,IW&gt;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Some operations need to be replaced with fixed-point version.</a:t>
                </a:r>
              </a:p>
              <a:p>
                <a:pPr lvl="1"/>
                <a:r>
                  <a:rPr lang="en-US" altLang="zh-TW" dirty="0" err="1"/>
                  <a:t>Cordic_sqrt</a:t>
                </a:r>
                <a:r>
                  <a:rPr lang="en-US" altLang="zh-TW" dirty="0"/>
                  <a:t>: calculate magnitude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TW" dirty="0"/>
                  <a:t> for distance and weight</a:t>
                </a:r>
              </a:p>
              <a:p>
                <a:pPr lvl="1"/>
                <a:r>
                  <a:rPr lang="en-US" altLang="zh-TW" dirty="0" err="1"/>
                  <a:t>Fxp_sqrt</a:t>
                </a:r>
                <a:r>
                  <a:rPr lang="en-US" altLang="zh-TW" dirty="0"/>
                  <a:t>: calculate square root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altLang="zh-TW" dirty="0"/>
                  <a:t> for weight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22" t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775520" y="3005572"/>
          <a:ext cx="81280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866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86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 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左大括弧 8"/>
          <p:cNvSpPr/>
          <p:nvPr/>
        </p:nvSpPr>
        <p:spPr>
          <a:xfrm rot="5400000">
            <a:off x="3305690" y="1295382"/>
            <a:ext cx="252028" cy="3024336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左大括弧 9"/>
          <p:cNvSpPr/>
          <p:nvPr/>
        </p:nvSpPr>
        <p:spPr>
          <a:xfrm rot="5400000">
            <a:off x="7389629" y="626794"/>
            <a:ext cx="252029" cy="436151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567608" y="2204864"/>
            <a:ext cx="1891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Integer (10-bits)</a:t>
            </a:r>
            <a:endParaRPr lang="zh-TW" altLang="en-US" sz="20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69839" y="2213622"/>
            <a:ext cx="2052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Fraction (14-bits)</a:t>
            </a:r>
            <a:endParaRPr lang="zh-TW" altLang="en-US" sz="20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21AAC0-D758-1346-BECB-37EB9EBE0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265" y="5468404"/>
            <a:ext cx="4824104" cy="6119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0E66044-5621-FD40-A4B8-708731A1C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940" y="5346568"/>
            <a:ext cx="2067010" cy="7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17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3: Fixed-point Representation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Cordic_sqrt</a:t>
            </a:r>
            <a:r>
              <a:rPr lang="en-US" altLang="zh-TW" dirty="0"/>
              <a:t> (source: https://github.com/Xilinx/HLx_Examples)</a:t>
            </a:r>
          </a:p>
          <a:p>
            <a:r>
              <a:rPr lang="en-US" altLang="zh-TW" dirty="0"/>
              <a:t>We adopt </a:t>
            </a:r>
            <a:r>
              <a:rPr lang="en-US" altLang="zh-TW" b="1" dirty="0"/>
              <a:t>CORDIC vector mode</a:t>
            </a:r>
            <a:r>
              <a:rPr lang="en-US" altLang="zh-TW" dirty="0"/>
              <a:t> for computing magnitude.</a:t>
            </a:r>
          </a:p>
          <a:p>
            <a:pPr lvl="1"/>
            <a:r>
              <a:rPr lang="en-US" altLang="zh-TW" dirty="0"/>
              <a:t>Replace rotation multiplications with simple shift-and-add operation.</a:t>
            </a:r>
          </a:p>
          <a:p>
            <a:pPr lvl="1"/>
            <a:r>
              <a:rPr lang="en-US" altLang="zh-TW" dirty="0"/>
              <a:t>Iteratively rotates the initial vector (x, y) to x-axis.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247544"/>
            <a:ext cx="3982006" cy="300079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32" y="3152565"/>
            <a:ext cx="2428826" cy="298776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096808" y="5778497"/>
            <a:ext cx="16315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Scaling factor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503712" y="5978552"/>
            <a:ext cx="1584681" cy="1"/>
          </a:xfrm>
          <a:prstGeom prst="line">
            <a:avLst/>
          </a:prstGeom>
          <a:ln w="254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176909" y="3996171"/>
            <a:ext cx="25230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Decision by the sign of y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2592228" y="4180837"/>
            <a:ext cx="1584681" cy="1"/>
          </a:xfrm>
          <a:prstGeom prst="line">
            <a:avLst/>
          </a:prstGeom>
          <a:ln w="254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176909" y="4694974"/>
            <a:ext cx="25230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Pseudo-rotations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3359696" y="4457835"/>
            <a:ext cx="817213" cy="421806"/>
          </a:xfrm>
          <a:prstGeom prst="line">
            <a:avLst/>
          </a:prstGeom>
          <a:ln w="254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3359696" y="4887457"/>
            <a:ext cx="817213" cy="62222"/>
          </a:xfrm>
          <a:prstGeom prst="line">
            <a:avLst/>
          </a:prstGeom>
          <a:ln w="254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3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3: Fixed-point Representation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5"/>
            <a:ext cx="10972800" cy="5423331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Fxp_sqrt</a:t>
            </a:r>
            <a:r>
              <a:rPr lang="en-US" altLang="zh-TW" dirty="0"/>
              <a:t> (source: ~Xilinx/</a:t>
            </a:r>
            <a:r>
              <a:rPr lang="en-US" altLang="zh-TW" dirty="0" err="1"/>
              <a:t>Vivado</a:t>
            </a:r>
            <a:r>
              <a:rPr lang="en-US" altLang="zh-TW" dirty="0"/>
              <a:t>/2019.2/examples/design)</a:t>
            </a:r>
          </a:p>
          <a:p>
            <a:r>
              <a:rPr lang="en-US" altLang="zh-TW" dirty="0"/>
              <a:t>Non-restoring square root algorithm</a:t>
            </a:r>
          </a:p>
          <a:p>
            <a:pPr lvl="1"/>
            <a:r>
              <a:rPr lang="en-US" altLang="zh-TW" dirty="0"/>
              <a:t>The square root is generated digit-by-digit.</a:t>
            </a:r>
          </a:p>
          <a:p>
            <a:endParaRPr lang="en-US" altLang="zh-TW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cxnSp>
        <p:nvCxnSpPr>
          <p:cNvPr id="7" name="直線接點 6"/>
          <p:cNvCxnSpPr/>
          <p:nvPr/>
        </p:nvCxnSpPr>
        <p:spPr>
          <a:xfrm flipH="1">
            <a:off x="1694016" y="2852936"/>
            <a:ext cx="216024" cy="6480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1910040" y="2852936"/>
            <a:ext cx="24482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968125" y="2896335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01</a:t>
            </a:r>
            <a:r>
              <a:rPr lang="zh-TW" altLang="en-US" sz="2000" dirty="0"/>
              <a:t>   </a:t>
            </a:r>
            <a:r>
              <a:rPr lang="en-US" altLang="zh-TW" sz="2000" dirty="0"/>
              <a:t>01</a:t>
            </a:r>
            <a:r>
              <a:rPr lang="zh-TW" altLang="en-US" sz="2000" dirty="0"/>
              <a:t>   </a:t>
            </a:r>
            <a:r>
              <a:rPr lang="en-US" altLang="zh-TW" sz="2000" dirty="0"/>
              <a:t>11</a:t>
            </a:r>
            <a:r>
              <a:rPr lang="zh-TW" altLang="en-US" sz="2000" dirty="0"/>
              <a:t>   </a:t>
            </a:r>
            <a:r>
              <a:rPr lang="en-US" altLang="zh-TW" sz="2000" dirty="0"/>
              <a:t>01</a:t>
            </a:r>
            <a:r>
              <a:rPr lang="zh-TW" altLang="en-US" sz="2000" dirty="0"/>
              <a:t> </a:t>
            </a:r>
            <a:r>
              <a:rPr lang="en-US" altLang="zh-TW" sz="2000" dirty="0"/>
              <a:t>.</a:t>
            </a:r>
            <a:r>
              <a:rPr lang="zh-TW" altLang="en-US" sz="2000" dirty="0"/>
              <a:t>  </a:t>
            </a:r>
            <a:r>
              <a:rPr lang="en-US" altLang="zh-TW" sz="2000" dirty="0"/>
              <a:t>00</a:t>
            </a:r>
            <a:endParaRPr lang="zh-TW" altLang="en-US" sz="2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68125" y="3196421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-</a:t>
            </a:r>
            <a:r>
              <a:rPr lang="zh-TW" altLang="en-US" sz="2000" dirty="0"/>
              <a:t> </a:t>
            </a:r>
            <a:r>
              <a:rPr lang="en-US" altLang="zh-TW" sz="2000" dirty="0"/>
              <a:t>1</a:t>
            </a:r>
            <a:endParaRPr lang="zh-TW" altLang="en-US" sz="2000" dirty="0"/>
          </a:p>
        </p:txBody>
      </p:sp>
      <p:cxnSp>
        <p:nvCxnSpPr>
          <p:cNvPr id="14" name="直線接點 13"/>
          <p:cNvCxnSpPr/>
          <p:nvPr/>
        </p:nvCxnSpPr>
        <p:spPr>
          <a:xfrm>
            <a:off x="1885814" y="3609285"/>
            <a:ext cx="88832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968125" y="3645024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00</a:t>
            </a:r>
            <a:r>
              <a:rPr lang="zh-TW" altLang="en-US" sz="2000" dirty="0"/>
              <a:t>   </a:t>
            </a:r>
            <a:r>
              <a:rPr lang="en-US" altLang="zh-TW" sz="2000" dirty="0"/>
              <a:t>01</a:t>
            </a:r>
            <a:endParaRPr lang="zh-TW" altLang="en-US" sz="2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68124" y="3959798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- 1</a:t>
            </a:r>
            <a:r>
              <a:rPr lang="zh-TW" altLang="en-US" sz="2000" dirty="0"/>
              <a:t>   </a:t>
            </a:r>
            <a:r>
              <a:rPr lang="en-US" altLang="zh-TW" sz="2000" dirty="0"/>
              <a:t>01</a:t>
            </a:r>
            <a:endParaRPr lang="zh-TW" altLang="en-US" sz="2000" dirty="0"/>
          </a:p>
        </p:txBody>
      </p:sp>
      <p:cxnSp>
        <p:nvCxnSpPr>
          <p:cNvPr id="18" name="直線接點 17"/>
          <p:cNvCxnSpPr/>
          <p:nvPr/>
        </p:nvCxnSpPr>
        <p:spPr>
          <a:xfrm>
            <a:off x="1885814" y="4380866"/>
            <a:ext cx="139237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968218" y="4404033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11   00   11</a:t>
            </a:r>
            <a:endParaRPr lang="zh-TW" altLang="en-US" sz="2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84248" y="4738754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     +10   11</a:t>
            </a:r>
            <a:endParaRPr lang="zh-TW" altLang="en-US" sz="2000" dirty="0"/>
          </a:p>
        </p:txBody>
      </p:sp>
      <p:cxnSp>
        <p:nvCxnSpPr>
          <p:cNvPr id="23" name="直線接點 22"/>
          <p:cNvCxnSpPr/>
          <p:nvPr/>
        </p:nvCxnSpPr>
        <p:spPr>
          <a:xfrm>
            <a:off x="1885814" y="5138864"/>
            <a:ext cx="182442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1968218" y="5198863"/>
            <a:ext cx="174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11   11   10   01</a:t>
            </a:r>
            <a:endParaRPr lang="zh-TW" altLang="en-US" sz="20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984436" y="5533584"/>
            <a:ext cx="1770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     +  1   00   11</a:t>
            </a:r>
            <a:endParaRPr lang="zh-TW" altLang="en-US" sz="2000" dirty="0"/>
          </a:p>
        </p:txBody>
      </p:sp>
      <p:cxnSp>
        <p:nvCxnSpPr>
          <p:cNvPr id="27" name="直線接點 26"/>
          <p:cNvCxnSpPr/>
          <p:nvPr/>
        </p:nvCxnSpPr>
        <p:spPr>
          <a:xfrm>
            <a:off x="1431255" y="6003949"/>
            <a:ext cx="227006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1665470" y="6075957"/>
            <a:ext cx="2107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1   00   00   11   00</a:t>
            </a:r>
            <a:endParaRPr lang="zh-TW" altLang="en-US" sz="20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961800" y="245282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  1</a:t>
            </a:r>
            <a:r>
              <a:rPr lang="zh-TW" altLang="en-US" sz="2000" dirty="0"/>
              <a:t>   </a:t>
            </a:r>
            <a:r>
              <a:rPr lang="en-US" altLang="zh-TW" sz="2000" dirty="0"/>
              <a:t>  0</a:t>
            </a:r>
            <a:r>
              <a:rPr lang="zh-TW" altLang="en-US" sz="2000" dirty="0"/>
              <a:t>     </a:t>
            </a:r>
            <a:r>
              <a:rPr lang="en-US" altLang="zh-TW" sz="2000" dirty="0"/>
              <a:t>0</a:t>
            </a:r>
            <a:r>
              <a:rPr lang="zh-TW" altLang="en-US" sz="2000" dirty="0"/>
              <a:t>   </a:t>
            </a:r>
            <a:r>
              <a:rPr lang="en-US" altLang="zh-TW" sz="2000" dirty="0"/>
              <a:t>   1</a:t>
            </a:r>
            <a:r>
              <a:rPr lang="zh-TW" altLang="en-US" sz="2000" dirty="0"/>
              <a:t> </a:t>
            </a:r>
            <a:r>
              <a:rPr lang="en-US" altLang="zh-TW" sz="2000" dirty="0"/>
              <a:t>.</a:t>
            </a:r>
            <a:r>
              <a:rPr lang="zh-TW" altLang="en-US" sz="2000" dirty="0"/>
              <a:t>  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4591040" y="3609285"/>
            <a:ext cx="29116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Positive partial remainder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9824502" y="2719368"/>
            <a:ext cx="1923734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8000"/>
                </a:solidFill>
              </a:rPr>
              <a:t>Square root result</a:t>
            </a:r>
            <a:r>
              <a:rPr lang="zh-TW" altLang="en-US" b="1" dirty="0">
                <a:solidFill>
                  <a:srgbClr val="008000"/>
                </a:solidFill>
              </a:rPr>
              <a:t> </a:t>
            </a:r>
            <a:endParaRPr lang="en-US" altLang="zh-TW" b="1" dirty="0">
              <a:solidFill>
                <a:srgbClr val="008000"/>
              </a:solidFill>
            </a:endParaRPr>
          </a:p>
          <a:p>
            <a:r>
              <a:rPr lang="en-US" altLang="zh-TW" sz="2000" b="1" dirty="0">
                <a:solidFill>
                  <a:srgbClr val="008000"/>
                </a:solidFill>
              </a:rPr>
              <a:t>q = (q</a:t>
            </a:r>
            <a:r>
              <a:rPr lang="en-US" altLang="zh-TW" sz="2000" b="1" baseline="-25000" dirty="0">
                <a:solidFill>
                  <a:srgbClr val="008000"/>
                </a:solidFill>
              </a:rPr>
              <a:t>3, </a:t>
            </a:r>
            <a:r>
              <a:rPr lang="en-US" altLang="zh-TW" sz="2000" b="1" dirty="0">
                <a:solidFill>
                  <a:srgbClr val="008000"/>
                </a:solidFill>
              </a:rPr>
              <a:t>q</a:t>
            </a:r>
            <a:r>
              <a:rPr lang="en-US" altLang="zh-TW" sz="2000" b="1" baseline="-25000" dirty="0">
                <a:solidFill>
                  <a:srgbClr val="008000"/>
                </a:solidFill>
              </a:rPr>
              <a:t>2,</a:t>
            </a:r>
            <a:r>
              <a:rPr lang="en-US" altLang="zh-TW" sz="2000" b="1" dirty="0">
                <a:solidFill>
                  <a:srgbClr val="008000"/>
                </a:solidFill>
              </a:rPr>
              <a:t> q</a:t>
            </a:r>
            <a:r>
              <a:rPr lang="en-US" altLang="zh-TW" sz="2000" b="1" baseline="-25000" dirty="0">
                <a:solidFill>
                  <a:srgbClr val="008000"/>
                </a:solidFill>
              </a:rPr>
              <a:t>1,</a:t>
            </a:r>
            <a:r>
              <a:rPr lang="en-US" altLang="zh-TW" sz="2000" b="1" dirty="0">
                <a:solidFill>
                  <a:srgbClr val="008000"/>
                </a:solidFill>
              </a:rPr>
              <a:t> q</a:t>
            </a:r>
            <a:r>
              <a:rPr lang="en-US" altLang="zh-TW" sz="2000" b="1" baseline="-25000" dirty="0">
                <a:solidFill>
                  <a:srgbClr val="008000"/>
                </a:solidFill>
              </a:rPr>
              <a:t>0</a:t>
            </a:r>
            <a:r>
              <a:rPr lang="en-US" altLang="zh-TW" sz="2000" b="1" dirty="0">
                <a:solidFill>
                  <a:srgbClr val="008000"/>
                </a:solidFill>
              </a:rPr>
              <a:t>)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587140" y="3948063"/>
            <a:ext cx="2719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Subtract (q</a:t>
            </a:r>
            <a:r>
              <a:rPr lang="en-US" altLang="zh-TW" b="1" baseline="30000" dirty="0">
                <a:solidFill>
                  <a:srgbClr val="0000CC"/>
                </a:solidFill>
              </a:rPr>
              <a:t>(1)</a:t>
            </a:r>
            <a:r>
              <a:rPr lang="en-US" altLang="zh-TW" b="1" dirty="0">
                <a:solidFill>
                  <a:srgbClr val="0000CC"/>
                </a:solidFill>
              </a:rPr>
              <a:t>  01) 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0242351" y="3593896"/>
            <a:ext cx="9662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q</a:t>
            </a:r>
            <a:r>
              <a:rPr lang="en-US" altLang="zh-TW" sz="2000" b="1" baseline="30000" dirty="0">
                <a:solidFill>
                  <a:srgbClr val="008000"/>
                </a:solidFill>
              </a:rPr>
              <a:t>(1) </a:t>
            </a:r>
            <a:r>
              <a:rPr lang="en-US" altLang="zh-TW" sz="2000" b="1" dirty="0">
                <a:solidFill>
                  <a:srgbClr val="008000"/>
                </a:solidFill>
              </a:rPr>
              <a:t>= 1 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0242353" y="4394662"/>
            <a:ext cx="134004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q</a:t>
            </a:r>
            <a:r>
              <a:rPr lang="en-US" altLang="zh-TW" sz="2000" b="1" baseline="30000" dirty="0">
                <a:solidFill>
                  <a:srgbClr val="008000"/>
                </a:solidFill>
              </a:rPr>
              <a:t>(2) </a:t>
            </a:r>
            <a:r>
              <a:rPr lang="en-US" altLang="zh-TW" sz="2000" b="1" dirty="0">
                <a:solidFill>
                  <a:srgbClr val="008000"/>
                </a:solidFill>
              </a:rPr>
              <a:t>= 10 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10242351" y="5168802"/>
            <a:ext cx="126752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q</a:t>
            </a:r>
            <a:r>
              <a:rPr lang="en-US" altLang="zh-TW" sz="2000" b="1" baseline="30000" dirty="0">
                <a:solidFill>
                  <a:srgbClr val="008000"/>
                </a:solidFill>
              </a:rPr>
              <a:t>(3) </a:t>
            </a:r>
            <a:r>
              <a:rPr lang="en-US" altLang="zh-TW" sz="2000" b="1" dirty="0">
                <a:solidFill>
                  <a:srgbClr val="008000"/>
                </a:solidFill>
              </a:rPr>
              <a:t>= 100 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242351" y="5978838"/>
            <a:ext cx="161428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q</a:t>
            </a:r>
            <a:r>
              <a:rPr lang="en-US" altLang="zh-TW" sz="2000" b="1" baseline="30000" dirty="0">
                <a:solidFill>
                  <a:srgbClr val="008000"/>
                </a:solidFill>
              </a:rPr>
              <a:t>(4) </a:t>
            </a:r>
            <a:r>
              <a:rPr lang="en-US" altLang="zh-TW" sz="2000" b="1" dirty="0">
                <a:solidFill>
                  <a:srgbClr val="008000"/>
                </a:solidFill>
              </a:rPr>
              <a:t>= 1001 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954462" y="4396747"/>
            <a:ext cx="30496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Negative partial remainder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4954462" y="4758200"/>
            <a:ext cx="2719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Add (q</a:t>
            </a:r>
            <a:r>
              <a:rPr lang="en-US" altLang="zh-TW" b="1" baseline="30000" dirty="0">
                <a:solidFill>
                  <a:srgbClr val="0000CC"/>
                </a:solidFill>
              </a:rPr>
              <a:t>(2)</a:t>
            </a:r>
            <a:r>
              <a:rPr lang="en-US" altLang="zh-TW" b="1" dirty="0">
                <a:solidFill>
                  <a:srgbClr val="0000CC"/>
                </a:solidFill>
              </a:rPr>
              <a:t>  11) 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8424818" y="3563328"/>
            <a:ext cx="9662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q</a:t>
            </a:r>
            <a:r>
              <a:rPr lang="en-US" altLang="zh-TW" sz="2000" b="1" baseline="-25000" dirty="0">
                <a:solidFill>
                  <a:srgbClr val="C00000"/>
                </a:solidFill>
              </a:rPr>
              <a:t>3</a:t>
            </a:r>
            <a:r>
              <a:rPr lang="en-US" altLang="zh-TW" sz="2000" b="1" baseline="30000" dirty="0">
                <a:solidFill>
                  <a:srgbClr val="C00000"/>
                </a:solidFill>
              </a:rPr>
              <a:t> </a:t>
            </a:r>
            <a:r>
              <a:rPr lang="en-US" altLang="zh-TW" sz="2000" b="1" dirty="0">
                <a:solidFill>
                  <a:srgbClr val="C00000"/>
                </a:solidFill>
              </a:rPr>
              <a:t>= 1 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8424820" y="4397042"/>
            <a:ext cx="9662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q</a:t>
            </a:r>
            <a:r>
              <a:rPr lang="en-US" altLang="zh-TW" sz="2000" b="1" baseline="-25000" dirty="0">
                <a:solidFill>
                  <a:srgbClr val="C00000"/>
                </a:solidFill>
              </a:rPr>
              <a:t>2</a:t>
            </a:r>
            <a:r>
              <a:rPr lang="en-US" altLang="zh-TW" sz="2000" b="1" baseline="30000" dirty="0">
                <a:solidFill>
                  <a:srgbClr val="C00000"/>
                </a:solidFill>
              </a:rPr>
              <a:t> </a:t>
            </a:r>
            <a:r>
              <a:rPr lang="en-US" altLang="zh-TW" sz="2000" b="1" dirty="0">
                <a:solidFill>
                  <a:srgbClr val="C00000"/>
                </a:solidFill>
              </a:rPr>
              <a:t>= 0 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424817" y="5176641"/>
            <a:ext cx="9662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q</a:t>
            </a:r>
            <a:r>
              <a:rPr lang="en-US" altLang="zh-TW" sz="2000" b="1" baseline="-25000" dirty="0">
                <a:solidFill>
                  <a:srgbClr val="C00000"/>
                </a:solidFill>
              </a:rPr>
              <a:t>1</a:t>
            </a:r>
            <a:r>
              <a:rPr lang="en-US" altLang="zh-TW" sz="2000" b="1" baseline="30000" dirty="0">
                <a:solidFill>
                  <a:srgbClr val="C00000"/>
                </a:solidFill>
              </a:rPr>
              <a:t> </a:t>
            </a:r>
            <a:r>
              <a:rPr lang="en-US" altLang="zh-TW" sz="2000" b="1" dirty="0">
                <a:solidFill>
                  <a:srgbClr val="C00000"/>
                </a:solidFill>
              </a:rPr>
              <a:t>= 0 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8424818" y="5981218"/>
            <a:ext cx="9662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q</a:t>
            </a:r>
            <a:r>
              <a:rPr lang="en-US" altLang="zh-TW" sz="2000" b="1" baseline="-25000" dirty="0">
                <a:solidFill>
                  <a:srgbClr val="C00000"/>
                </a:solidFill>
              </a:rPr>
              <a:t>0</a:t>
            </a:r>
            <a:r>
              <a:rPr lang="en-US" altLang="zh-TW" sz="2000" b="1" baseline="30000" dirty="0">
                <a:solidFill>
                  <a:srgbClr val="C00000"/>
                </a:solidFill>
              </a:rPr>
              <a:t> </a:t>
            </a:r>
            <a:r>
              <a:rPr lang="en-US" altLang="zh-TW" sz="2000" b="1" dirty="0">
                <a:solidFill>
                  <a:srgbClr val="C00000"/>
                </a:solidFill>
              </a:rPr>
              <a:t>= 1 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328677" y="5207435"/>
            <a:ext cx="30496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Negative partial remainder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324777" y="5546213"/>
            <a:ext cx="2719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Add (q</a:t>
            </a:r>
            <a:r>
              <a:rPr lang="en-US" altLang="zh-TW" b="1" baseline="30000" dirty="0">
                <a:solidFill>
                  <a:srgbClr val="0000CC"/>
                </a:solidFill>
              </a:rPr>
              <a:t>(3)</a:t>
            </a:r>
            <a:r>
              <a:rPr lang="en-US" altLang="zh-TW" b="1" dirty="0">
                <a:solidFill>
                  <a:srgbClr val="0000CC"/>
                </a:solidFill>
              </a:rPr>
              <a:t>  11) 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cxnSp>
        <p:nvCxnSpPr>
          <p:cNvPr id="57" name="直線單箭頭接點 56"/>
          <p:cNvCxnSpPr/>
          <p:nvPr/>
        </p:nvCxnSpPr>
        <p:spPr>
          <a:xfrm flipH="1">
            <a:off x="2979551" y="3799330"/>
            <a:ext cx="1587558" cy="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H="1">
            <a:off x="2979551" y="4132729"/>
            <a:ext cx="1587558" cy="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H="1">
            <a:off x="3366673" y="4607788"/>
            <a:ext cx="1587558" cy="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H="1">
            <a:off x="3370573" y="4963862"/>
            <a:ext cx="1587558" cy="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>
            <a:off x="3701322" y="5445042"/>
            <a:ext cx="1587558" cy="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flipH="1">
            <a:off x="3701322" y="5778441"/>
            <a:ext cx="1587558" cy="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5337595" y="6054216"/>
            <a:ext cx="30496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Overflow 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cxnSp>
        <p:nvCxnSpPr>
          <p:cNvPr id="64" name="直線單箭頭接點 63"/>
          <p:cNvCxnSpPr/>
          <p:nvPr/>
        </p:nvCxnSpPr>
        <p:spPr>
          <a:xfrm flipH="1">
            <a:off x="3710240" y="6291823"/>
            <a:ext cx="1587558" cy="0"/>
          </a:xfrm>
          <a:prstGeom prst="straightConnector1">
            <a:avLst/>
          </a:prstGeom>
          <a:ln w="254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/>
          <p:cNvSpPr/>
          <p:nvPr/>
        </p:nvSpPr>
        <p:spPr>
          <a:xfrm>
            <a:off x="1970535" y="3219717"/>
            <a:ext cx="471930" cy="48180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2507799" y="3175820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Guess</a:t>
            </a:r>
            <a:r>
              <a:rPr lang="zh-TW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TW" sz="2000" b="1" dirty="0">
                <a:solidFill>
                  <a:srgbClr val="C00000"/>
                </a:solidFill>
              </a:rPr>
              <a:t>q</a:t>
            </a:r>
            <a:r>
              <a:rPr lang="en-US" altLang="zh-TW" sz="2000" b="1" baseline="-25000" dirty="0">
                <a:solidFill>
                  <a:srgbClr val="C00000"/>
                </a:solidFill>
              </a:rPr>
              <a:t>3</a:t>
            </a:r>
            <a:r>
              <a:rPr lang="zh-TW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TW" sz="2000" b="1" dirty="0">
                <a:solidFill>
                  <a:srgbClr val="C00000"/>
                </a:solidFill>
              </a:rPr>
              <a:t>=</a:t>
            </a:r>
            <a:r>
              <a:rPr lang="zh-TW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TW" sz="2000" b="1" dirty="0">
                <a:solidFill>
                  <a:srgbClr val="C00000"/>
                </a:solidFill>
              </a:rPr>
              <a:t>1</a:t>
            </a:r>
            <a:r>
              <a:rPr lang="zh-TW" altLang="en-US" sz="20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7805166" y="3027144"/>
            <a:ext cx="19237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Square root digit</a:t>
            </a:r>
            <a:r>
              <a:rPr lang="zh-TW" altLang="en-US" b="1" dirty="0">
                <a:solidFill>
                  <a:srgbClr val="C00000"/>
                </a:solidFill>
              </a:rPr>
              <a:t> </a:t>
            </a:r>
            <a:endParaRPr lang="en-US" altLang="zh-TW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6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6" grpId="0"/>
      <p:bldP spid="38" grpId="0"/>
      <p:bldP spid="39" grpId="0"/>
      <p:bldP spid="40" grpId="0"/>
      <p:bldP spid="41" grpId="0"/>
      <p:bldP spid="42" grpId="0"/>
      <p:bldP spid="44" grpId="0"/>
      <p:bldP spid="47" grpId="0"/>
      <p:bldP spid="48" grpId="0"/>
      <p:bldP spid="49" grpId="0"/>
      <p:bldP spid="50" grpId="0"/>
      <p:bldP spid="52" grpId="0"/>
      <p:bldP spid="54" grpId="0"/>
      <p:bldP spid="63" grpId="0"/>
      <p:bldP spid="65" grpId="0" animBg="1"/>
      <p:bldP spid="6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47" y="2508969"/>
            <a:ext cx="5144218" cy="37343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3: Fixed-point Representation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Fxp_sqrt</a:t>
            </a:r>
            <a:r>
              <a:rPr lang="en-US" altLang="zh-TW" dirty="0"/>
              <a:t> (source: ~Xilinx/</a:t>
            </a:r>
            <a:r>
              <a:rPr lang="en-US" altLang="zh-TW" dirty="0" err="1"/>
              <a:t>Vivado</a:t>
            </a:r>
            <a:r>
              <a:rPr lang="en-US" altLang="zh-TW" dirty="0"/>
              <a:t>/2019.2/examples/design)</a:t>
            </a:r>
          </a:p>
          <a:p>
            <a:r>
              <a:rPr lang="en-US" altLang="zh-TW" dirty="0"/>
              <a:t>Non-restoring square root algorithm</a:t>
            </a:r>
          </a:p>
          <a:p>
            <a:pPr lvl="1"/>
            <a:r>
              <a:rPr lang="en-US" altLang="zh-TW" dirty="0"/>
              <a:t>The iteration process can be pipelined.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558146" y="4163699"/>
            <a:ext cx="46504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Positive partial remainder,</a:t>
            </a:r>
            <a:r>
              <a:rPr lang="zh-TW" altLang="en-US" b="1" dirty="0">
                <a:solidFill>
                  <a:srgbClr val="0000CC"/>
                </a:solidFill>
              </a:rPr>
              <a:t> </a:t>
            </a:r>
            <a:r>
              <a:rPr lang="en-US" altLang="zh-TW" b="1" dirty="0">
                <a:solidFill>
                  <a:srgbClr val="0000CC"/>
                </a:solidFill>
              </a:rPr>
              <a:t>Subtract (q</a:t>
            </a:r>
            <a:r>
              <a:rPr lang="en-US" altLang="zh-TW" b="1" baseline="30000" dirty="0">
                <a:solidFill>
                  <a:srgbClr val="0000CC"/>
                </a:solidFill>
              </a:rPr>
              <a:t>(</a:t>
            </a:r>
            <a:r>
              <a:rPr lang="en-US" altLang="zh-TW" b="1" baseline="30000" dirty="0" err="1">
                <a:solidFill>
                  <a:srgbClr val="0000CC"/>
                </a:solidFill>
              </a:rPr>
              <a:t>i</a:t>
            </a:r>
            <a:r>
              <a:rPr lang="en-US" altLang="zh-TW" b="1" baseline="30000" dirty="0">
                <a:solidFill>
                  <a:srgbClr val="0000CC"/>
                </a:solidFill>
              </a:rPr>
              <a:t>)</a:t>
            </a:r>
            <a:r>
              <a:rPr lang="en-US" altLang="zh-TW" b="1" dirty="0">
                <a:solidFill>
                  <a:srgbClr val="0000CC"/>
                </a:solidFill>
              </a:rPr>
              <a:t>  01)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558146" y="4742300"/>
            <a:ext cx="43623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00CC"/>
                </a:solidFill>
              </a:rPr>
              <a:t>Negative partial remainder,</a:t>
            </a:r>
            <a:r>
              <a:rPr lang="zh-TW" altLang="en-US" b="1" dirty="0">
                <a:solidFill>
                  <a:srgbClr val="0000CC"/>
                </a:solidFill>
              </a:rPr>
              <a:t> </a:t>
            </a:r>
            <a:r>
              <a:rPr lang="en-US" altLang="zh-TW" b="1" dirty="0">
                <a:solidFill>
                  <a:srgbClr val="0000CC"/>
                </a:solidFill>
              </a:rPr>
              <a:t>Add (q</a:t>
            </a:r>
            <a:r>
              <a:rPr lang="en-US" altLang="zh-TW" b="1" baseline="30000" dirty="0">
                <a:solidFill>
                  <a:srgbClr val="0000CC"/>
                </a:solidFill>
              </a:rPr>
              <a:t>(</a:t>
            </a:r>
            <a:r>
              <a:rPr lang="en-US" altLang="zh-TW" b="1" baseline="30000" dirty="0" err="1">
                <a:solidFill>
                  <a:srgbClr val="0000CC"/>
                </a:solidFill>
              </a:rPr>
              <a:t>i</a:t>
            </a:r>
            <a:r>
              <a:rPr lang="en-US" altLang="zh-TW" b="1" baseline="30000" dirty="0">
                <a:solidFill>
                  <a:srgbClr val="0000CC"/>
                </a:solidFill>
              </a:rPr>
              <a:t>)</a:t>
            </a:r>
            <a:r>
              <a:rPr lang="en-US" altLang="zh-TW" b="1" dirty="0">
                <a:solidFill>
                  <a:srgbClr val="0000CC"/>
                </a:solidFill>
              </a:rPr>
              <a:t>  11) </a:t>
            </a:r>
            <a:endParaRPr lang="zh-TW" altLang="en-US" b="1" dirty="0">
              <a:solidFill>
                <a:srgbClr val="0000CC"/>
              </a:solidFill>
            </a:endParaRPr>
          </a:p>
        </p:txBody>
      </p:sp>
      <p:sp>
        <p:nvSpPr>
          <p:cNvPr id="15" name="左大括弧 14"/>
          <p:cNvSpPr/>
          <p:nvPr/>
        </p:nvSpPr>
        <p:spPr>
          <a:xfrm flipH="1">
            <a:off x="6263014" y="4114408"/>
            <a:ext cx="288032" cy="523444"/>
          </a:xfrm>
          <a:prstGeom prst="leftBrace">
            <a:avLst/>
          </a:prstGeom>
          <a:ln w="254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大括弧 15"/>
          <p:cNvSpPr/>
          <p:nvPr/>
        </p:nvSpPr>
        <p:spPr>
          <a:xfrm flipH="1">
            <a:off x="6270115" y="4714780"/>
            <a:ext cx="288032" cy="523444"/>
          </a:xfrm>
          <a:prstGeom prst="leftBrace">
            <a:avLst/>
          </a:prstGeom>
          <a:ln w="2540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173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3: Fixed-point Representation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test the accuracy by c-sim and compare with the result of floating-point version.</a:t>
            </a:r>
            <a:endParaRPr lang="zh-TW" altLang="en-US" dirty="0"/>
          </a:p>
          <a:p>
            <a:r>
              <a:rPr lang="en-US" altLang="zh-TW" dirty="0"/>
              <a:t>From the coordinate displacement histogram, we can find that most of the pixels displace from the correct coordinates by 1 to 3 pixels.</a:t>
            </a:r>
          </a:p>
          <a:p>
            <a:r>
              <a:rPr lang="en-US" altLang="zh-TW" dirty="0"/>
              <a:t>Small displacements won’t affect the morphed result too much.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2952713"/>
            <a:ext cx="4464496" cy="33483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46" r="-169" b="44787"/>
          <a:stretch/>
        </p:blipFill>
        <p:spPr>
          <a:xfrm>
            <a:off x="1343472" y="3113474"/>
            <a:ext cx="4304506" cy="3026852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6374210" y="5152248"/>
            <a:ext cx="1233958" cy="1085064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024322" y="5316833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Most of the displacements are small enough 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1069232" y="3308838"/>
            <a:ext cx="1796230" cy="1085064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/>
          <p:nvPr/>
        </p:nvCxnSpPr>
        <p:spPr>
          <a:xfrm>
            <a:off x="2639616" y="4221088"/>
            <a:ext cx="504056" cy="109574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endCxn id="10" idx="3"/>
          </p:cNvCxnSpPr>
          <p:nvPr/>
        </p:nvCxnSpPr>
        <p:spPr>
          <a:xfrm flipH="1" flipV="1">
            <a:off x="6048658" y="5670776"/>
            <a:ext cx="325552" cy="4217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8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391056" cy="5472608"/>
          </a:xfrm>
        </p:spPr>
        <p:txBody>
          <a:bodyPr>
            <a:normAutofit/>
          </a:bodyPr>
          <a:lstStyle/>
          <a:p>
            <a:r>
              <a:rPr lang="en-US" altLang="zh-TW" dirty="0"/>
              <a:t>Introduction</a:t>
            </a:r>
          </a:p>
          <a:p>
            <a:pPr lvl="1"/>
            <a:r>
              <a:rPr lang="en-US" altLang="zh-TW" dirty="0"/>
              <a:t>Feature-based Image Morphing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System architecture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Kernel Optimization with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Vivado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HLS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Implementation Result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Summary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9410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3: Fixed-point Representation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vectors and lengths are represented by </a:t>
            </a:r>
            <a:r>
              <a:rPr lang="en-US" altLang="zh-TW" b="1" dirty="0"/>
              <a:t>24 bit-width </a:t>
            </a:r>
            <a:r>
              <a:rPr lang="en-US" altLang="zh-TW" b="1" dirty="0" err="1"/>
              <a:t>fxp</a:t>
            </a:r>
            <a:r>
              <a:rPr lang="en-US" altLang="zh-TW" b="1" dirty="0"/>
              <a:t> with 10 integer bits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With pipelining, the latency is about 303 </a:t>
            </a:r>
            <a:r>
              <a:rPr lang="en-US" altLang="zh-TW" dirty="0" err="1"/>
              <a:t>ms</a:t>
            </a:r>
            <a:r>
              <a:rPr lang="en-US" altLang="zh-TW" dirty="0"/>
              <a:t> (worse than solution 1).</a:t>
            </a:r>
          </a:p>
          <a:p>
            <a:pPr lvl="1"/>
            <a:r>
              <a:rPr lang="en-US" altLang="zh-TW" dirty="0"/>
              <a:t>Initiation interval becomes too large.</a:t>
            </a:r>
          </a:p>
          <a:p>
            <a:pPr lvl="1"/>
            <a:r>
              <a:rPr lang="en-US" altLang="zh-TW" dirty="0"/>
              <a:t>The LUT resource requirement is unaffordable. 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3068478"/>
            <a:ext cx="4925853" cy="30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212397"/>
            <a:ext cx="3877216" cy="27721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007768" y="5455332"/>
            <a:ext cx="843724" cy="6243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011197" y="4997487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II=139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874800" y="5301208"/>
            <a:ext cx="504056" cy="6833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616280" y="6019499"/>
            <a:ext cx="2790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LUT resource is overflow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21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3: Fixed-point Representation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Fixed-point division is the bottleneck</a:t>
            </a:r>
          </a:p>
          <a:p>
            <a:pPr lvl="1"/>
            <a:r>
              <a:rPr lang="en-US" altLang="zh-TW" dirty="0"/>
              <a:t>About 80 cycles are required</a:t>
            </a:r>
          </a:p>
          <a:p>
            <a:pPr lvl="1"/>
            <a:r>
              <a:rPr lang="en-US" altLang="zh-TW" dirty="0"/>
              <a:t>Consume most of the resource</a:t>
            </a:r>
          </a:p>
          <a:p>
            <a:r>
              <a:rPr lang="en-US" altLang="zh-TW" dirty="0"/>
              <a:t>The cost of direct division is too high.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18" y="4383184"/>
            <a:ext cx="8909763" cy="178195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584000"/>
            <a:ext cx="5196152" cy="23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89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4: Look-up Table Division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Replace the division operations with </a:t>
            </a:r>
            <a:r>
              <a:rPr lang="en-US" altLang="zh-TW" b="1" dirty="0"/>
              <a:t>look-up table</a:t>
            </a:r>
          </a:p>
          <a:p>
            <a:pPr lvl="1"/>
            <a:r>
              <a:rPr lang="en-US" altLang="zh-TW" dirty="0"/>
              <a:t>Division by distance/length of feature lines</a:t>
            </a:r>
          </a:p>
          <a:p>
            <a:pPr lvl="1"/>
            <a:r>
              <a:rPr lang="en-US" altLang="zh-TW" dirty="0"/>
              <a:t>Division by weight</a:t>
            </a:r>
          </a:p>
          <a:p>
            <a:r>
              <a:rPr lang="en-US" altLang="zh-TW" dirty="0"/>
              <a:t>MATLAB simulation shows the distribution histogram.</a:t>
            </a:r>
          </a:p>
          <a:p>
            <a:pPr lvl="1"/>
            <a:r>
              <a:rPr lang="en-US" altLang="zh-TW" dirty="0"/>
              <a:t>The suitable range and precision of LUT can be decided.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91" y="3315653"/>
            <a:ext cx="3753133" cy="2814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3342792"/>
            <a:ext cx="3680762" cy="276057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756991" y="6094142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Distance distributes over (0, 256)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686394" y="6087755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Weight distributes over (0, 80)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600056" y="5163769"/>
            <a:ext cx="1080120" cy="89603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320136" y="4763659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Most of the weights are small values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706623" y="5102696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=&gt; Higher precision requirement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59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4: Look-up Table Division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5328592"/>
          </a:xfrm>
        </p:spPr>
        <p:txBody>
          <a:bodyPr>
            <a:normAutofit/>
          </a:bodyPr>
          <a:lstStyle/>
          <a:p>
            <a:r>
              <a:rPr lang="en-US" altLang="zh-TW" dirty="0"/>
              <a:t>The division is replaced by multiplication with the reciprocal of denominator.</a:t>
            </a:r>
          </a:p>
          <a:p>
            <a:r>
              <a:rPr lang="en-US" altLang="zh-TW" dirty="0"/>
              <a:t>Precision requirement</a:t>
            </a:r>
          </a:p>
          <a:p>
            <a:pPr lvl="1"/>
            <a:r>
              <a:rPr lang="en-US" altLang="zh-TW" dirty="0"/>
              <a:t>Division by distance/length of feature lines:</a:t>
            </a:r>
            <a:r>
              <a:rPr lang="zh-TW" altLang="en-US" dirty="0"/>
              <a:t> </a:t>
            </a:r>
            <a:r>
              <a:rPr lang="en-US" altLang="zh-TW" b="1" dirty="0"/>
              <a:t>range(0,2</a:t>
            </a:r>
            <a:r>
              <a:rPr lang="en-US" altLang="zh-TW" b="1" baseline="30000" dirty="0"/>
              <a:t>9</a:t>
            </a:r>
            <a:r>
              <a:rPr lang="en-US" altLang="zh-TW" b="1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with </a:t>
            </a:r>
            <a:r>
              <a:rPr lang="en-US" altLang="zh-TW" b="1" dirty="0"/>
              <a:t>precision 2</a:t>
            </a:r>
            <a:r>
              <a:rPr lang="en-US" altLang="zh-TW" b="1" baseline="30000" dirty="0"/>
              <a:t>(-3)</a:t>
            </a:r>
            <a:endParaRPr lang="en-US" altLang="zh-TW" b="1" dirty="0"/>
          </a:p>
          <a:p>
            <a:pPr lvl="1"/>
            <a:r>
              <a:rPr lang="en-US" altLang="zh-TW" dirty="0"/>
              <a:t>Division by weight:</a:t>
            </a:r>
            <a:r>
              <a:rPr lang="zh-TW" altLang="en-US" dirty="0"/>
              <a:t> </a:t>
            </a:r>
            <a:r>
              <a:rPr lang="en-US" altLang="zh-TW" b="1" dirty="0"/>
              <a:t>range(0,2</a:t>
            </a:r>
            <a:r>
              <a:rPr lang="en-US" altLang="zh-TW" b="1" baseline="30000" dirty="0"/>
              <a:t>6</a:t>
            </a:r>
            <a:r>
              <a:rPr lang="en-US" altLang="zh-TW" b="1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with </a:t>
            </a:r>
            <a:r>
              <a:rPr lang="en-US" altLang="zh-TW" b="1" dirty="0"/>
              <a:t>precision 2</a:t>
            </a:r>
            <a:r>
              <a:rPr lang="en-US" altLang="zh-TW" b="1" baseline="30000" dirty="0"/>
              <a:t>(-6)</a:t>
            </a:r>
            <a:endParaRPr lang="en-US" altLang="zh-TW" b="1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907681" y="3252167"/>
          <a:ext cx="2407816" cy="1221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0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Distance LUT 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0.250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3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0.125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1000830" y="3363051"/>
            <a:ext cx="2455168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Feature line length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00830" y="3966245"/>
            <a:ext cx="2455168" cy="707886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Distance from pixel to feature line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278234" y="3597498"/>
            <a:ext cx="1629447" cy="230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7315497" y="3825182"/>
            <a:ext cx="10800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3287688" y="4235530"/>
            <a:ext cx="1619993" cy="98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514" y="3540199"/>
            <a:ext cx="569686" cy="569967"/>
          </a:xfrm>
          <a:prstGeom prst="rect">
            <a:avLst/>
          </a:prstGeom>
        </p:spPr>
      </p:pic>
      <p:cxnSp>
        <p:nvCxnSpPr>
          <p:cNvPr id="28" name="直線單箭頭接點 27"/>
          <p:cNvCxnSpPr/>
          <p:nvPr/>
        </p:nvCxnSpPr>
        <p:spPr>
          <a:xfrm rot="5400000" flipV="1">
            <a:off x="8452008" y="3398347"/>
            <a:ext cx="3600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7929088" y="2836127"/>
            <a:ext cx="1623296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Numerator x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 flipV="1">
            <a:off x="8904392" y="3827542"/>
            <a:ext cx="7200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9624392" y="3625127"/>
            <a:ext cx="1512168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Result = x/y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907681" y="5159419"/>
          <a:ext cx="2407816" cy="1221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0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Weight LUT 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2.0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0.500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3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2.5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0.400</a:t>
                      </a:r>
                      <a:endParaRPr lang="zh-TW" alt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文字方塊 32"/>
          <p:cNvSpPr txBox="1"/>
          <p:nvPr/>
        </p:nvSpPr>
        <p:spPr>
          <a:xfrm>
            <a:off x="1798243" y="5570318"/>
            <a:ext cx="960398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Weight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cxnSp>
        <p:nvCxnSpPr>
          <p:cNvPr id="35" name="直線單箭頭接點 34"/>
          <p:cNvCxnSpPr>
            <a:stCxn id="33" idx="3"/>
            <a:endCxn id="32" idx="1"/>
          </p:cNvCxnSpPr>
          <p:nvPr/>
        </p:nvCxnSpPr>
        <p:spPr>
          <a:xfrm>
            <a:off x="2758641" y="5770373"/>
            <a:ext cx="21490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7315497" y="5732434"/>
            <a:ext cx="10800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514" y="5447451"/>
            <a:ext cx="569686" cy="569967"/>
          </a:xfrm>
          <a:prstGeom prst="rect">
            <a:avLst/>
          </a:prstGeom>
        </p:spPr>
      </p:pic>
      <p:cxnSp>
        <p:nvCxnSpPr>
          <p:cNvPr id="39" name="直線單箭頭接點 38"/>
          <p:cNvCxnSpPr/>
          <p:nvPr/>
        </p:nvCxnSpPr>
        <p:spPr>
          <a:xfrm rot="5400000" flipV="1">
            <a:off x="8457541" y="5304414"/>
            <a:ext cx="3600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7917543" y="4720394"/>
            <a:ext cx="1634841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Numerator x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8904392" y="5734794"/>
            <a:ext cx="7200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9624392" y="5532379"/>
            <a:ext cx="1512168" cy="40011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8000"/>
                </a:solidFill>
              </a:rPr>
              <a:t>Result = x/y</a:t>
            </a:r>
            <a:endParaRPr lang="zh-TW" altLang="en-US" sz="2000" b="1" dirty="0">
              <a:solidFill>
                <a:srgbClr val="008000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456040" y="4447415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8000"/>
                </a:solidFill>
              </a:rPr>
              <a:t>1/y</a:t>
            </a:r>
            <a:endParaRPr lang="zh-TW" altLang="en-US" b="1" dirty="0">
              <a:solidFill>
                <a:srgbClr val="00800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88191" y="4434334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8000"/>
                </a:solidFill>
              </a:rPr>
              <a:t>y</a:t>
            </a:r>
            <a:endParaRPr lang="zh-TW" alt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99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Solution 4: Look-up Table Division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Replace the division operations with look-up table</a:t>
            </a:r>
          </a:p>
          <a:p>
            <a:pPr lvl="1"/>
            <a:r>
              <a:rPr lang="en-US" altLang="zh-TW" dirty="0"/>
              <a:t>Latency is significantly reduced to 14.4 </a:t>
            </a:r>
            <a:r>
              <a:rPr lang="en-US" altLang="zh-TW" dirty="0" err="1"/>
              <a:t>ms.</a:t>
            </a:r>
            <a:endParaRPr lang="en-US" altLang="zh-TW" dirty="0"/>
          </a:p>
          <a:p>
            <a:pPr lvl="1"/>
            <a:r>
              <a:rPr lang="en-US" altLang="zh-TW" dirty="0"/>
              <a:t>Resource requirement is greatly reduced.</a:t>
            </a:r>
          </a:p>
          <a:p>
            <a:pPr lvl="1"/>
            <a:r>
              <a:rPr lang="en-US" altLang="zh-TW" dirty="0"/>
              <a:t>LUT is implemented using BRAM on board.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11" y="3176476"/>
            <a:ext cx="4802190" cy="30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58" y="3341293"/>
            <a:ext cx="3877216" cy="27912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95800" y="5538232"/>
            <a:ext cx="843724" cy="6243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427358" y="5101153"/>
            <a:ext cx="580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II=1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12225" y="5472000"/>
            <a:ext cx="720080" cy="576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927053" y="6088972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BRAM for look-up table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39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Selected </a:t>
            </a:r>
            <a:r>
              <a:rPr lang="en-US" altLang="zh-TW" dirty="0" err="1"/>
              <a:t>Mirco</a:t>
            </a:r>
            <a:r>
              <a:rPr lang="en-US" altLang="zh-TW" dirty="0"/>
              <a:t>-Architecture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Solution 4 (</a:t>
            </a:r>
            <a:r>
              <a:rPr lang="en-US" altLang="zh-TW" dirty="0" err="1"/>
              <a:t>fxp</a:t>
            </a:r>
            <a:r>
              <a:rPr lang="en-US" altLang="zh-TW" dirty="0"/>
              <a:t> with LUT division) achieves the shortest latency with affordable hardware resource.</a:t>
            </a:r>
          </a:p>
          <a:p>
            <a:r>
              <a:rPr lang="en-US" altLang="zh-TW" dirty="0"/>
              <a:t>Thus, we adopt solution 4 for further implementation on board.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523493" y="3001504"/>
          <a:ext cx="9145014" cy="2912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1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5494">
                <a:tc gridSpan="2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Solution 1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Solution 2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Solution 3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chemeClr val="bg1"/>
                          </a:solidFill>
                        </a:rPr>
                        <a:t>Solution 4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49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Latency (</a:t>
                      </a:r>
                      <a:r>
                        <a:rPr lang="en-US" altLang="zh-TW" b="1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188.0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90.0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303.0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14.4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494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Resource (%)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LUT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102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494"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FF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494"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DSP48E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494"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BRAM_18K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9120335" y="3001504"/>
            <a:ext cx="1548171" cy="28781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1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391056" cy="547260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System Architecture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Kernel Optimization with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Vivado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HLS </a:t>
            </a:r>
          </a:p>
          <a:p>
            <a:r>
              <a:rPr lang="en-US" altLang="zh-TW" dirty="0"/>
              <a:t>Implementation Result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Summary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3181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687A5E-17E9-417C-AE25-FE76E063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Comparison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A05CAF-D677-42D4-BD5F-EB1B2C06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418C38-23E8-42C9-9A95-8B82B69E8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15" name="內容版面配置區 14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5328592"/>
          </a:xfrm>
        </p:spPr>
        <p:txBody>
          <a:bodyPr/>
          <a:lstStyle/>
          <a:p>
            <a:r>
              <a:rPr lang="en-US" altLang="zh-TW" dirty="0"/>
              <a:t>Compare our design with CPU: Intel i7-6700 @3.4GHz</a:t>
            </a:r>
          </a:p>
          <a:p>
            <a:r>
              <a:rPr lang="en-US" altLang="zh-TW" dirty="0"/>
              <a:t>Image size = 256x256</a:t>
            </a:r>
          </a:p>
          <a:p>
            <a:r>
              <a:rPr lang="en-US" altLang="zh-TW" dirty="0"/>
              <a:t>Number of feature lines = 8</a:t>
            </a:r>
          </a:p>
          <a:p>
            <a:r>
              <a:rPr lang="en-US" altLang="zh-TW" dirty="0"/>
              <a:t>Task: generate a sequence of morphed images (total 11 images)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244522"/>
              </p:ext>
            </p:extLst>
          </p:nvPr>
        </p:nvGraphicFramePr>
        <p:xfrm>
          <a:off x="1271464" y="3213989"/>
          <a:ext cx="9330828" cy="258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0276">
                  <a:extLst>
                    <a:ext uri="{9D8B030D-6E8A-4147-A177-3AD203B41FA5}">
                      <a16:colId xmlns:a16="http://schemas.microsoft.com/office/drawing/2014/main" val="3954329719"/>
                    </a:ext>
                  </a:extLst>
                </a:gridCol>
                <a:gridCol w="3110276">
                  <a:extLst>
                    <a:ext uri="{9D8B030D-6E8A-4147-A177-3AD203B41FA5}">
                      <a16:colId xmlns:a16="http://schemas.microsoft.com/office/drawing/2014/main" val="2708802439"/>
                    </a:ext>
                  </a:extLst>
                </a:gridCol>
                <a:gridCol w="3110276">
                  <a:extLst>
                    <a:ext uri="{9D8B030D-6E8A-4147-A177-3AD203B41FA5}">
                      <a16:colId xmlns:a16="http://schemas.microsoft.com/office/drawing/2014/main" val="3195081705"/>
                    </a:ext>
                  </a:extLst>
                </a:gridCol>
              </a:tblGrid>
              <a:tr h="64564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Our system </a:t>
                      </a:r>
                    </a:p>
                    <a:p>
                      <a:pPr algn="ctr"/>
                      <a:r>
                        <a:rPr lang="en-US" altLang="zh-TW" dirty="0"/>
                        <a:t>(PYNQ + </a:t>
                      </a:r>
                      <a:r>
                        <a:rPr lang="en-US" altLang="zh-TW" dirty="0" err="1"/>
                        <a:t>Zedboard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CPU</a:t>
                      </a:r>
                    </a:p>
                    <a:p>
                      <a:pPr algn="ctr"/>
                      <a:r>
                        <a:rPr lang="en-US" altLang="zh-TW" dirty="0"/>
                        <a:t> (Python program)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54939"/>
                  </a:ext>
                </a:extLst>
              </a:tr>
              <a:tr h="64564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Operating frequency (Hz)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/>
                        <a:t>100M (kernel)</a:t>
                      </a:r>
                      <a:endParaRPr lang="zh-TW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/>
                        <a:t>3.4G</a:t>
                      </a:r>
                      <a:endParaRPr lang="zh-TW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2544033"/>
                  </a:ext>
                </a:extLst>
              </a:tr>
              <a:tr h="6456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/>
                        <a:t>Latency (s)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rgbClr val="C00000"/>
                          </a:solidFill>
                        </a:rPr>
                        <a:t>1.29</a:t>
                      </a:r>
                      <a:endParaRPr lang="zh-TW" alt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/>
                        <a:t>406</a:t>
                      </a:r>
                      <a:endParaRPr lang="zh-TW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919917"/>
                  </a:ext>
                </a:extLst>
              </a:tr>
              <a:tr h="6456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/>
                        <a:t>Throughput (morphed </a:t>
                      </a:r>
                      <a:r>
                        <a:rPr lang="en-US" altLang="zh-TW" b="1" dirty="0" err="1"/>
                        <a:t>img</a:t>
                      </a:r>
                      <a:r>
                        <a:rPr lang="en-US" altLang="zh-TW" b="1" dirty="0"/>
                        <a:t>./s)</a:t>
                      </a:r>
                      <a:endParaRPr lang="zh-TW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solidFill>
                            <a:schemeClr val="tx1"/>
                          </a:solidFill>
                        </a:rPr>
                        <a:t>8.5</a:t>
                      </a:r>
                      <a:endParaRPr lang="zh-TW" alt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/>
                        <a:t>0.03</a:t>
                      </a:r>
                      <a:endParaRPr lang="zh-TW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452889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943963" y="5949280"/>
            <a:ext cx="46085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rgbClr val="C00000"/>
                </a:solidFill>
              </a:rPr>
              <a:t>315x speed up!</a:t>
            </a:r>
            <a:endParaRPr lang="zh-TW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67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A40D3D-71EA-4153-AD62-F40AE459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E9AA83A-462D-4A17-9B81-5B50ACA0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4C558F-1723-485F-8683-906D6B4D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ECE2D6B-AA9D-45C4-8D37-D0395BC14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95" y="4168774"/>
            <a:ext cx="2528395" cy="2528395"/>
          </a:xfrm>
          <a:prstGeom prst="rect">
            <a:avLst/>
          </a:prstGeo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45DC78FF-1972-4ABB-8819-14494645E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96" y="1196751"/>
            <a:ext cx="2528395" cy="2528395"/>
          </a:xfr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58B5839-7185-2741-BE96-A334AA53D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196751"/>
            <a:ext cx="4252677" cy="25283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DE9F66-B062-7D41-A90D-129BC0FA7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4168774"/>
            <a:ext cx="4252677" cy="25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88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A40D3D-71EA-4153-AD62-F40AE459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E9AA83A-462D-4A17-9B81-5B50ACA0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4C558F-1723-485F-8683-906D6B4D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FEC3E1E5-983D-0143-B4DA-670DF7919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191112"/>
            <a:ext cx="2664296" cy="2664296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1173EA5-53ED-B344-A8AA-FD99F1923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4074770"/>
            <a:ext cx="2664296" cy="266429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46F9DCB-0BA5-AD4B-99CD-5F03DA53B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196752"/>
            <a:ext cx="4866280" cy="275994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BDC9B8F-DEB3-5B47-AD1A-CFE594DC6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59" y="4074770"/>
            <a:ext cx="4866281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6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103024" cy="5303614"/>
          </a:xfrm>
        </p:spPr>
        <p:txBody>
          <a:bodyPr>
            <a:normAutofit/>
          </a:bodyPr>
          <a:lstStyle/>
          <a:p>
            <a:r>
              <a:rPr lang="en-US" altLang="zh-TW" dirty="0"/>
              <a:t>Image morphing is a special effect in motion pictures or animations</a:t>
            </a:r>
          </a:p>
          <a:p>
            <a:pPr lvl="1"/>
            <a:r>
              <a:rPr lang="en-US" altLang="zh-TW" dirty="0"/>
              <a:t>Changes one image into another through a seamless transition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BCFF4A4C-B141-3040-B2AC-305ECBBBF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623265"/>
            <a:ext cx="10163339" cy="2442431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2DE879E0-E1BF-7644-B801-791960A46366}"/>
              </a:ext>
            </a:extLst>
          </p:cNvPr>
          <p:cNvSpPr txBox="1"/>
          <p:nvPr/>
        </p:nvSpPr>
        <p:spPr>
          <a:xfrm>
            <a:off x="1329957" y="5058567"/>
            <a:ext cx="167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 image</a:t>
            </a:r>
            <a:endParaRPr kumimoji="1"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5D1C574-A283-AF41-BE10-375841275A2E}"/>
              </a:ext>
            </a:extLst>
          </p:cNvPr>
          <p:cNvSpPr txBox="1"/>
          <p:nvPr/>
        </p:nvSpPr>
        <p:spPr>
          <a:xfrm>
            <a:off x="9211280" y="5058567"/>
            <a:ext cx="217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Destination image </a:t>
            </a:r>
            <a:endParaRPr kumimoji="1"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55481C0-D2D0-764E-A7C9-F2AE92334C58}"/>
              </a:ext>
            </a:extLst>
          </p:cNvPr>
          <p:cNvSpPr txBox="1"/>
          <p:nvPr/>
        </p:nvSpPr>
        <p:spPr>
          <a:xfrm>
            <a:off x="5345153" y="5058567"/>
            <a:ext cx="167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Target image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7548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391056" cy="547260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System Architecture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Kernel Optimization with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Vivado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HLS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Implementation Result</a:t>
            </a:r>
          </a:p>
          <a:p>
            <a:r>
              <a:rPr lang="en-US" altLang="zh-TW" dirty="0"/>
              <a:t>Summary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200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AE1305-A35C-4083-A676-D8598214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0BD7BA-EFE5-41BB-846E-131985F0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6"/>
            <a:ext cx="11247040" cy="5328592"/>
          </a:xfrm>
        </p:spPr>
        <p:txBody>
          <a:bodyPr>
            <a:normAutofit/>
          </a:bodyPr>
          <a:lstStyle/>
          <a:p>
            <a:r>
              <a:rPr lang="en-US" altLang="zh-TW" dirty="0"/>
              <a:t>Feature-based image morphing is introduced</a:t>
            </a:r>
          </a:p>
          <a:p>
            <a:pPr lvl="1"/>
            <a:r>
              <a:rPr lang="en-US" altLang="zh-TW" dirty="0"/>
              <a:t>A special effect widely used in animations, movies, etc.</a:t>
            </a:r>
          </a:p>
          <a:p>
            <a:r>
              <a:rPr lang="en-US" altLang="zh-TW" dirty="0"/>
              <a:t>Image morphing consists of two major steps: </a:t>
            </a:r>
            <a:r>
              <a:rPr lang="en-US" altLang="zh-TW" b="1" dirty="0"/>
              <a:t>Warping and Blending</a:t>
            </a:r>
          </a:p>
          <a:p>
            <a:pPr lvl="1"/>
            <a:r>
              <a:rPr lang="en-US" altLang="zh-TW" dirty="0"/>
              <a:t>Warping requires lots complex computation such as square root and division</a:t>
            </a:r>
          </a:p>
          <a:p>
            <a:pPr lvl="1"/>
            <a:r>
              <a:rPr lang="en-US" altLang="zh-TW" dirty="0"/>
              <a:t>Warping allows pixel-level parallelism which is suitable for hardware acceleration</a:t>
            </a:r>
          </a:p>
          <a:p>
            <a:r>
              <a:rPr lang="en-US" altLang="zh-TW" dirty="0"/>
              <a:t>An optimized micro-architecture of kernel function is designed under several analysis</a:t>
            </a:r>
          </a:p>
          <a:p>
            <a:pPr lvl="1"/>
            <a:r>
              <a:rPr lang="en-US" altLang="zh-TW" dirty="0"/>
              <a:t>24-bit fixed-point datatype</a:t>
            </a:r>
          </a:p>
          <a:p>
            <a:pPr lvl="1"/>
            <a:r>
              <a:rPr lang="en-US" altLang="zh-TW" dirty="0"/>
              <a:t>CORDIC for magnitude computation &amp; Non-restoring square-root algorithm</a:t>
            </a:r>
          </a:p>
          <a:p>
            <a:pPr lvl="1"/>
            <a:r>
              <a:rPr lang="en-US" altLang="zh-TW" dirty="0"/>
              <a:t>Division is replaced by LUT</a:t>
            </a:r>
          </a:p>
          <a:p>
            <a:r>
              <a:rPr lang="en-US" altLang="zh-TW" dirty="0"/>
              <a:t>Implementation result is compared with Python program run in Intel i7-6700 CPU</a:t>
            </a:r>
          </a:p>
          <a:p>
            <a:pPr lvl="1"/>
            <a:r>
              <a:rPr lang="en-US" altLang="zh-TW" b="1" dirty="0">
                <a:solidFill>
                  <a:srgbClr val="C00000"/>
                </a:solidFill>
              </a:rPr>
              <a:t>315x speed up for generating a morphed images sequence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66F643-07FC-46BF-8BB0-1172B9BE9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870B8ED-C09A-4AE1-AAEC-BDAA58AC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5440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9349" y="1124744"/>
            <a:ext cx="11617291" cy="53285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TW" sz="2000" dirty="0"/>
              <a:t>[1] Feng Zhu, “Image Morphing with the </a:t>
            </a:r>
            <a:r>
              <a:rPr lang="en-US" altLang="zh-TW" sz="2000" dirty="0" err="1"/>
              <a:t>Beier</a:t>
            </a:r>
            <a:r>
              <a:rPr lang="en-US" altLang="zh-TW" sz="2000" dirty="0"/>
              <a:t>-Neely Method,” B.Sc., Northwestern </a:t>
            </a:r>
            <a:r>
              <a:rPr lang="en-US" altLang="zh-TW" sz="2000" dirty="0" err="1"/>
              <a:t>Polytechnical</a:t>
            </a:r>
            <a:r>
              <a:rPr lang="en-US" altLang="zh-TW" sz="2000" dirty="0"/>
              <a:t> University, 2013.</a:t>
            </a:r>
          </a:p>
          <a:p>
            <a:pPr marL="0" indent="0">
              <a:buNone/>
            </a:pPr>
            <a:r>
              <a:rPr lang="en-US" altLang="zh-TW" sz="2000" dirty="0"/>
              <a:t>[2]  https://www.xilinx.com/support/documentation/sw_manuals/xilinx2018_3/ug902-vivado-high-level-synthesis.pdf</a:t>
            </a:r>
          </a:p>
          <a:p>
            <a:pPr marL="0" indent="0">
              <a:buNone/>
            </a:pPr>
            <a:r>
              <a:rPr lang="en-US" altLang="zh-TW" sz="2000" dirty="0"/>
              <a:t>[3]</a:t>
            </a:r>
            <a:r>
              <a:rPr lang="zh-TW" altLang="en-US" sz="2000" dirty="0"/>
              <a:t> </a:t>
            </a:r>
            <a:r>
              <a:rPr lang="en-US" altLang="zh-TW" sz="2000" dirty="0"/>
              <a:t>T. </a:t>
            </a:r>
            <a:r>
              <a:rPr lang="en-US" altLang="zh-TW" sz="2000" dirty="0" err="1"/>
              <a:t>Sutikno</a:t>
            </a:r>
            <a:r>
              <a:rPr lang="en-US" altLang="zh-TW" sz="2000" dirty="0"/>
              <a:t>, “An efﬁcient implementation of the non restoring square root</a:t>
            </a:r>
            <a:r>
              <a:rPr lang="zh-TW" altLang="en-US" sz="2000" dirty="0"/>
              <a:t> </a:t>
            </a:r>
            <a:r>
              <a:rPr lang="en-US" altLang="zh-TW" sz="2000" dirty="0"/>
              <a:t>algorithm in gate level,” technology, vol. 1, no. 3, pp. 5–10, 2011.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984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103024" cy="5303614"/>
          </a:xfrm>
        </p:spPr>
        <p:txBody>
          <a:bodyPr>
            <a:normAutofit/>
          </a:bodyPr>
          <a:lstStyle/>
          <a:p>
            <a:r>
              <a:rPr lang="en-US" altLang="zh-TW" dirty="0"/>
              <a:t>Widely used in animations, advertisements or movies</a:t>
            </a:r>
          </a:p>
          <a:p>
            <a:pPr lvl="1"/>
            <a:r>
              <a:rPr lang="en-US" altLang="zh-TW" dirty="0"/>
              <a:t>Lots of Apps provide morphing special effects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0A23E03E-790B-954E-A239-33CF9C447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285210"/>
            <a:ext cx="5184576" cy="38754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5FD869-5A87-264E-A712-4C591A117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828" y="2285209"/>
            <a:ext cx="2923036" cy="38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5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103024" cy="5303614"/>
          </a:xfrm>
        </p:spPr>
        <p:txBody>
          <a:bodyPr>
            <a:normAutofit/>
          </a:bodyPr>
          <a:lstStyle/>
          <a:p>
            <a:r>
              <a:rPr lang="en-US" altLang="zh-TW" b="1" dirty="0"/>
              <a:t>This final project contains:</a:t>
            </a:r>
          </a:p>
          <a:p>
            <a:pPr lvl="1"/>
            <a:r>
              <a:rPr lang="en-US" altLang="zh-TW" dirty="0"/>
              <a:t>Software (Python &amp; MATLAB) implementation of image morphing algorithm</a:t>
            </a:r>
          </a:p>
          <a:p>
            <a:pPr lvl="2"/>
            <a:r>
              <a:rPr lang="en-US" altLang="zh-TW" sz="2400" dirty="0"/>
              <a:t>For hardware verification</a:t>
            </a:r>
          </a:p>
          <a:p>
            <a:pPr lvl="2"/>
            <a:r>
              <a:rPr lang="en-US" altLang="zh-TW" sz="2400" dirty="0"/>
              <a:t>Integrated with host program run on PYNQ platform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Hardware implementation</a:t>
            </a:r>
          </a:p>
          <a:p>
            <a:pPr lvl="2"/>
            <a:r>
              <a:rPr lang="en-US" altLang="zh-TW" sz="2400" dirty="0"/>
              <a:t>Implement the image morphing algorithm in C++</a:t>
            </a:r>
          </a:p>
          <a:p>
            <a:pPr lvl="2"/>
            <a:r>
              <a:rPr lang="en-US" altLang="zh-TW" sz="2400" dirty="0"/>
              <a:t>Synthesized by Xilinx’s High-Level Synthesis (HLS) tool</a:t>
            </a:r>
          </a:p>
          <a:p>
            <a:pPr lvl="2"/>
            <a:r>
              <a:rPr lang="en-US" altLang="zh-TW" sz="2400" dirty="0"/>
              <a:t>The whole system is built by Xilinx’s </a:t>
            </a:r>
            <a:r>
              <a:rPr lang="en-US" altLang="zh-TW" sz="2400" dirty="0" err="1"/>
              <a:t>Vivado</a:t>
            </a:r>
            <a:r>
              <a:rPr lang="en-US" altLang="zh-TW" sz="2400" dirty="0"/>
              <a:t> design suite and run on PYNQ platform in </a:t>
            </a:r>
            <a:r>
              <a:rPr lang="en-US" altLang="zh-TW" sz="2400" dirty="0" err="1"/>
              <a:t>Zedboard</a:t>
            </a:r>
            <a:r>
              <a:rPr lang="en-US" altLang="zh-TW" sz="2400" dirty="0"/>
              <a:t>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About The Project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19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391056" cy="547260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dirty="0"/>
              <a:t>Algorithm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System Architecture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Kernel Optimization with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Vivado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HLS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Implementation Result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Summary 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211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391056" cy="5472608"/>
          </a:xfrm>
        </p:spPr>
        <p:txBody>
          <a:bodyPr>
            <a:normAutofit/>
          </a:bodyPr>
          <a:lstStyle/>
          <a:p>
            <a:r>
              <a:rPr lang="en-US" altLang="zh-TW" dirty="0"/>
              <a:t>Feature-based image morphing consists of two steps</a:t>
            </a:r>
          </a:p>
          <a:p>
            <a:pPr lvl="1"/>
            <a:r>
              <a:rPr lang="en-US" altLang="zh-TW" dirty="0"/>
              <a:t>Pre-warp the two images</a:t>
            </a:r>
          </a:p>
          <a:p>
            <a:pPr lvl="2"/>
            <a:r>
              <a:rPr lang="en-US" altLang="zh-TW" dirty="0"/>
              <a:t>Align features that appear in both images</a:t>
            </a:r>
          </a:p>
          <a:p>
            <a:pPr lvl="2"/>
            <a:r>
              <a:rPr lang="en-US" altLang="zh-TW" dirty="0">
                <a:solidFill>
                  <a:srgbClr val="C00000"/>
                </a:solidFill>
              </a:rPr>
              <a:t>Reposition all pixels in the source &amp; destination images</a:t>
            </a:r>
          </a:p>
          <a:p>
            <a:pPr lvl="1"/>
            <a:r>
              <a:rPr lang="en-US" altLang="zh-TW" dirty="0"/>
              <a:t>Cross-dissolve their color</a:t>
            </a:r>
          </a:p>
          <a:p>
            <a:pPr lvl="2"/>
            <a:r>
              <a:rPr lang="en-US" altLang="zh-TW" dirty="0"/>
              <a:t>A weighted combination of two images, pixel-by-pixel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6" name="向左箭號 5">
            <a:extLst>
              <a:ext uri="{FF2B5EF4-FFF2-40B4-BE49-F238E27FC236}">
                <a16:creationId xmlns:a16="http://schemas.microsoft.com/office/drawing/2014/main" id="{8AE0ADA7-55D8-B947-A1B2-A44D5AD05706}"/>
              </a:ext>
            </a:extLst>
          </p:cNvPr>
          <p:cNvSpPr/>
          <p:nvPr/>
        </p:nvSpPr>
        <p:spPr>
          <a:xfrm>
            <a:off x="7608168" y="2348880"/>
            <a:ext cx="504056" cy="288032"/>
          </a:xfrm>
          <a:prstGeom prst="leftArrow">
            <a:avLst/>
          </a:prstGeom>
          <a:solidFill>
            <a:srgbClr val="FFFF00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C24644-7957-3642-9A98-48701D578557}"/>
              </a:ext>
            </a:extLst>
          </p:cNvPr>
          <p:cNvSpPr txBox="1"/>
          <p:nvPr/>
        </p:nvSpPr>
        <p:spPr>
          <a:xfrm>
            <a:off x="8184232" y="2308230"/>
            <a:ext cx="294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0000CC"/>
                </a:solidFill>
              </a:rPr>
              <a:t>Requires lots of computation</a:t>
            </a:r>
            <a:endParaRPr kumimoji="1" lang="zh-TW" altLang="en-US" b="1" dirty="0">
              <a:solidFill>
                <a:srgbClr val="0000CC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5FC990-93A0-7A43-9A0A-807B00DC4F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6" b="8080"/>
          <a:stretch/>
        </p:blipFill>
        <p:spPr>
          <a:xfrm>
            <a:off x="3425597" y="3573016"/>
            <a:ext cx="556482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03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Warping 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1391056" cy="5472608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Beier</a:t>
            </a:r>
            <a:r>
              <a:rPr lang="en-US" altLang="zh-TW" dirty="0"/>
              <a:t>-Neely algorithm</a:t>
            </a:r>
          </a:p>
          <a:p>
            <a:pPr lvl="1"/>
            <a:r>
              <a:rPr lang="en-US" altLang="zh-TW" dirty="0"/>
              <a:t>Feature-based morphing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NTU / DCS Lab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99F7836-C17D-0F4A-8863-4CEB280E5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23" y="4607236"/>
            <a:ext cx="8722928" cy="20584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1F3F1E2-2BBE-F541-8EC4-EC2D5D44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65" y="2414466"/>
            <a:ext cx="2331720" cy="17373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07BCAE4-8D9B-C743-B592-14A3C4F45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989" y="2384939"/>
            <a:ext cx="2339340" cy="17449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E02678B-A38A-6A48-995B-19002A28F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37" y="2412032"/>
            <a:ext cx="2324100" cy="173736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A3CC17-2C04-EB4B-AD30-0CE5F4EE5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35" y="2406630"/>
            <a:ext cx="2340000" cy="177193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CFE0C4A-6C83-E643-8231-FA027EA61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039" y="2385182"/>
            <a:ext cx="2340000" cy="174473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B9E0A7B6-A460-4E46-AD7F-BE269E15305D}"/>
              </a:ext>
            </a:extLst>
          </p:cNvPr>
          <p:cNvSpPr txBox="1"/>
          <p:nvPr/>
        </p:nvSpPr>
        <p:spPr>
          <a:xfrm>
            <a:off x="1962523" y="2033380"/>
            <a:ext cx="30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Specify feature line-segment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47C3329-0E43-F341-A8D6-B0470A624F76}"/>
              </a:ext>
            </a:extLst>
          </p:cNvPr>
          <p:cNvSpPr txBox="1"/>
          <p:nvPr/>
        </p:nvSpPr>
        <p:spPr>
          <a:xfrm>
            <a:off x="8161066" y="4179393"/>
            <a:ext cx="2660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00CC"/>
                </a:solidFill>
              </a:rPr>
              <a:t>Destination image</a:t>
            </a:r>
            <a:endParaRPr lang="zh-TW" altLang="en-US" sz="2000" b="1" dirty="0">
              <a:solidFill>
                <a:srgbClr val="0000CC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358FE3D-1522-404A-8E16-9BA042006582}"/>
              </a:ext>
            </a:extLst>
          </p:cNvPr>
          <p:cNvSpPr txBox="1"/>
          <p:nvPr/>
        </p:nvSpPr>
        <p:spPr>
          <a:xfrm>
            <a:off x="5488526" y="4176134"/>
            <a:ext cx="1744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00CC"/>
                </a:solidFill>
              </a:rPr>
              <a:t>Target image</a:t>
            </a:r>
            <a:endParaRPr lang="zh-TW" altLang="en-US" sz="2000" b="1" dirty="0">
              <a:solidFill>
                <a:srgbClr val="0000CC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65A1356-F0AC-0C41-B96B-A20E5AC852EC}"/>
              </a:ext>
            </a:extLst>
          </p:cNvPr>
          <p:cNvSpPr txBox="1"/>
          <p:nvPr/>
        </p:nvSpPr>
        <p:spPr>
          <a:xfrm>
            <a:off x="2541863" y="4221088"/>
            <a:ext cx="1744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00CC"/>
                </a:solidFill>
              </a:rPr>
              <a:t>Source image</a:t>
            </a:r>
            <a:endParaRPr lang="zh-TW" altLang="en-US" sz="2000" b="1" dirty="0">
              <a:solidFill>
                <a:srgbClr val="0000CC"/>
              </a:solidFill>
            </a:endParaRPr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D73C463F-8913-784E-8BED-1BC03D3B799C}"/>
              </a:ext>
            </a:extLst>
          </p:cNvPr>
          <p:cNvSpPr/>
          <p:nvPr/>
        </p:nvSpPr>
        <p:spPr>
          <a:xfrm>
            <a:off x="4710473" y="3197561"/>
            <a:ext cx="360040" cy="21602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3B033AC4-B5D5-374B-BD69-D47E6759E6FF}"/>
              </a:ext>
            </a:extLst>
          </p:cNvPr>
          <p:cNvSpPr/>
          <p:nvPr/>
        </p:nvSpPr>
        <p:spPr>
          <a:xfrm flipH="1">
            <a:off x="7603993" y="3213821"/>
            <a:ext cx="360040" cy="21602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C631DC7-5BA6-144C-9FC7-CBE4AB392AC6}"/>
              </a:ext>
            </a:extLst>
          </p:cNvPr>
          <p:cNvSpPr/>
          <p:nvPr/>
        </p:nvSpPr>
        <p:spPr>
          <a:xfrm>
            <a:off x="2592373" y="6090767"/>
            <a:ext cx="1343387" cy="33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FFD8EC-73F5-5C4D-A26D-F3364A96DE7E}"/>
              </a:ext>
            </a:extLst>
          </p:cNvPr>
          <p:cNvSpPr/>
          <p:nvPr/>
        </p:nvSpPr>
        <p:spPr>
          <a:xfrm>
            <a:off x="5332841" y="6006767"/>
            <a:ext cx="1923453" cy="281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05D4BB3-90BE-0848-857A-51A3FC4FF497}"/>
              </a:ext>
            </a:extLst>
          </p:cNvPr>
          <p:cNvSpPr/>
          <p:nvPr/>
        </p:nvSpPr>
        <p:spPr>
          <a:xfrm>
            <a:off x="8457874" y="6077458"/>
            <a:ext cx="1923453" cy="281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918E00E-AD26-4A48-B69A-BFBB67D541BA}"/>
              </a:ext>
            </a:extLst>
          </p:cNvPr>
          <p:cNvSpPr txBox="1"/>
          <p:nvPr/>
        </p:nvSpPr>
        <p:spPr>
          <a:xfrm>
            <a:off x="4526964" y="6472803"/>
            <a:ext cx="359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</a:rPr>
              <a:t>Linear line-segment interpolation L</a:t>
            </a:r>
            <a:r>
              <a:rPr lang="en-US" altLang="zh-TW" sz="1400" b="1" dirty="0">
                <a:solidFill>
                  <a:srgbClr val="C00000"/>
                </a:solidFill>
              </a:rPr>
              <a:t>t</a:t>
            </a:r>
            <a:endParaRPr lang="zh-TW" altLang="en-US" sz="105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7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1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3926</TotalTime>
  <Words>2003</Words>
  <Application>Microsoft Office PowerPoint</Application>
  <PresentationFormat>寬螢幕</PresentationFormat>
  <Paragraphs>644</Paragraphs>
  <Slides>42</Slides>
  <Notes>24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3" baseType="lpstr">
      <vt:lpstr>Office 佈景主題</vt:lpstr>
      <vt:lpstr>PowerPoint 簡報</vt:lpstr>
      <vt:lpstr>Outline</vt:lpstr>
      <vt:lpstr>Outline</vt:lpstr>
      <vt:lpstr>Introduction</vt:lpstr>
      <vt:lpstr>Introduction</vt:lpstr>
      <vt:lpstr>About The Project</vt:lpstr>
      <vt:lpstr>Outline</vt:lpstr>
      <vt:lpstr>Algorithm</vt:lpstr>
      <vt:lpstr>Warping (1/2)</vt:lpstr>
      <vt:lpstr>Warping (2/2)</vt:lpstr>
      <vt:lpstr>Blending</vt:lpstr>
      <vt:lpstr>Algorithm Flow</vt:lpstr>
      <vt:lpstr>Outline</vt:lpstr>
      <vt:lpstr>System Flow</vt:lpstr>
      <vt:lpstr>System Block Diagram</vt:lpstr>
      <vt:lpstr>I/O Interface</vt:lpstr>
      <vt:lpstr>I/O Packing</vt:lpstr>
      <vt:lpstr>I/O Packing </vt:lpstr>
      <vt:lpstr>I/O Packing </vt:lpstr>
      <vt:lpstr>Outline</vt:lpstr>
      <vt:lpstr>Kernel Optimization</vt:lpstr>
      <vt:lpstr>Solution 1: Floating-point Representation</vt:lpstr>
      <vt:lpstr>Solution 2: Pipeline Pragma</vt:lpstr>
      <vt:lpstr>Solution 2: Pipeline Pragma</vt:lpstr>
      <vt:lpstr>Solution 3: Fixed-point Representation</vt:lpstr>
      <vt:lpstr>Solution 3: Fixed-point Representation</vt:lpstr>
      <vt:lpstr>Solution 3: Fixed-point Representation</vt:lpstr>
      <vt:lpstr>Solution 3: Fixed-point Representation</vt:lpstr>
      <vt:lpstr>Solution 3: Fixed-point Representation</vt:lpstr>
      <vt:lpstr>Solution 3: Fixed-point Representation</vt:lpstr>
      <vt:lpstr>Solution 3: Fixed-point Representation</vt:lpstr>
      <vt:lpstr>Solution 4: Look-up Table Division</vt:lpstr>
      <vt:lpstr>Solution 4: Look-up Table Division</vt:lpstr>
      <vt:lpstr>Solution 4: Look-up Table Division</vt:lpstr>
      <vt:lpstr>Selected Mirco-Architecture</vt:lpstr>
      <vt:lpstr>Outline</vt:lpstr>
      <vt:lpstr>Comparison</vt:lpstr>
      <vt:lpstr>Demo</vt:lpstr>
      <vt:lpstr>Demo</vt:lpstr>
      <vt:lpstr>Outline</vt:lpstr>
      <vt:lpstr>Summary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lssh30310</dc:creator>
  <cp:lastModifiedBy>未知的使用者</cp:lastModifiedBy>
  <cp:revision>310</cp:revision>
  <dcterms:created xsi:type="dcterms:W3CDTF">2012-06-04T04:03:20Z</dcterms:created>
  <dcterms:modified xsi:type="dcterms:W3CDTF">2021-01-21T16:19:44Z</dcterms:modified>
</cp:coreProperties>
</file>